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6126F9F-0D28-A083-5501-3126A0ABE03A}"/>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0B06BFE9-9BDD-1DF8-A444-E58C1DD28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140680D6-350B-695A-97B5-6A4917A9F5C6}"/>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9A9DE297-2D71-51D0-E11A-FE34ABB145C3}"/>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FC5D6FC-2893-0BB2-B861-B368F40E28B7}"/>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88254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56AF02-25E1-4822-7C5B-1638BF3B8D2A}"/>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5E35DBB2-87AE-92DD-B0B4-D050767DF368}"/>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0B6FE54-8F11-9973-4EFA-741051792A0E}"/>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6592CFD3-9FB2-B9AE-EA4D-1CD8D9346A1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86F9733E-A73D-B191-66C2-2A780EC55D17}"/>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1663855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BA702A5A-4EE9-117D-8BAB-212018ACF391}"/>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8CD70DE-1E40-F96F-B432-6D5EAFF6BFCB}"/>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30E326D1-3202-88BD-1964-CE2B5C4A1CA7}"/>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B250DBD3-A48D-AE4B-E65C-978EC5A9BD3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1115CF2-3E9C-EBFF-5838-92E44F7F1673}"/>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136855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263373-8E22-09A9-9595-BE4116085EC1}"/>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4FB3353-154E-986F-E817-673D709486F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688C97F-896D-DBFA-DA44-75DF233D3A5C}"/>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F12E442C-9592-2B0C-75CD-113F1E7DE0F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7B76586-F4F0-0009-3BD8-D89635BCCFB5}"/>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371504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435088-9170-4DFC-C045-00F94435A068}"/>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22B8498-9846-095F-E26B-A6C43F662F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356CE067-FB39-971E-7348-B3C78641CBC8}"/>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07F71E9C-1DB1-B45F-6A4F-8AEEBDF1B4B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BFD68D3-8DCC-30D1-8A13-757C089FE9B1}"/>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240423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447FE7-E98D-6C4D-BBA1-4126ECC2D35F}"/>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BB330B8A-6849-2619-139E-BD9FFCCBAA4F}"/>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C6028A3F-678D-BA01-30A7-CA7DB0FBFEC1}"/>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249EEDB4-4301-D3C4-C39A-E6A6AB8649B1}"/>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6" name="Chỗ dành sẵn cho Chân trang 5">
            <a:extLst>
              <a:ext uri="{FF2B5EF4-FFF2-40B4-BE49-F238E27FC236}">
                <a16:creationId xmlns:a16="http://schemas.microsoft.com/office/drawing/2014/main" id="{6095B937-9F5C-945A-2D85-7CA1449288C1}"/>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7812DB9-6391-6382-8444-F31F3E5D5F80}"/>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222759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354415-6D67-E600-B1E4-B85B92F50B59}"/>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108B551-3525-9478-B6FE-5F87A95748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35FAEBBB-F983-4543-7BCC-9BDCCC71BA11}"/>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1F807CDC-A8B7-CB6A-B672-9A72792019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670F5CE0-176C-8570-8984-0512E01824A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B9FBBC12-9848-0782-A7B5-7B329C0B6FA7}"/>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8" name="Chỗ dành sẵn cho Chân trang 7">
            <a:extLst>
              <a:ext uri="{FF2B5EF4-FFF2-40B4-BE49-F238E27FC236}">
                <a16:creationId xmlns:a16="http://schemas.microsoft.com/office/drawing/2014/main" id="{AFAB87AC-9C44-D85F-9DE0-D391085DF5B0}"/>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DEA09F13-3B19-3F5B-A354-9F10867EE553}"/>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417054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6F751C-1328-848B-671D-63D25D56044F}"/>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CA5D6AD8-1474-BF86-4E0B-7E1218A8EAEC}"/>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4" name="Chỗ dành sẵn cho Chân trang 3">
            <a:extLst>
              <a:ext uri="{FF2B5EF4-FFF2-40B4-BE49-F238E27FC236}">
                <a16:creationId xmlns:a16="http://schemas.microsoft.com/office/drawing/2014/main" id="{5286E759-A10C-648B-3E55-8FAC0380CCE0}"/>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F233CA20-8035-66CB-A47E-7502CC5F96BD}"/>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3065225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754CF52-0BB7-F934-C5F9-63236C086EBC}"/>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3" name="Chỗ dành sẵn cho Chân trang 2">
            <a:extLst>
              <a:ext uri="{FF2B5EF4-FFF2-40B4-BE49-F238E27FC236}">
                <a16:creationId xmlns:a16="http://schemas.microsoft.com/office/drawing/2014/main" id="{EBEAAB8D-18C9-A02F-359A-7620F3EDD3A1}"/>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EB1F4959-BA36-C591-DB08-128EA7873718}"/>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4108192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8A8FDC7-AAE3-543D-1513-2E14B03F1421}"/>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D064618-A61B-041D-6033-FCB2C8BDB8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11DA87EE-2828-D4C7-A072-ECAE5D0C6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3D114DE-CCE6-B905-7B0B-525757A7CC3B}"/>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6" name="Chỗ dành sẵn cho Chân trang 5">
            <a:extLst>
              <a:ext uri="{FF2B5EF4-FFF2-40B4-BE49-F238E27FC236}">
                <a16:creationId xmlns:a16="http://schemas.microsoft.com/office/drawing/2014/main" id="{E3822876-70D3-BAED-225D-A2D7A4CD5956}"/>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F62797E3-2BCE-D48E-6060-DEBDC09D4374}"/>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120832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42666F-792D-7C4D-1794-64F945D82A90}"/>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F009F943-CD91-5942-E022-F010AF26F6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90570AFD-C1ED-1ED9-056A-B3027479A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15272A4-20EE-A375-60CB-C2C0439BD705}"/>
              </a:ext>
            </a:extLst>
          </p:cNvPr>
          <p:cNvSpPr>
            <a:spLocks noGrp="1"/>
          </p:cNvSpPr>
          <p:nvPr>
            <p:ph type="dt" sz="half" idx="10"/>
          </p:nvPr>
        </p:nvSpPr>
        <p:spPr/>
        <p:txBody>
          <a:bodyPr/>
          <a:lstStyle/>
          <a:p>
            <a:fld id="{5CE38260-F2C0-4405-B856-D53611209044}" type="datetimeFigureOut">
              <a:rPr lang="en-US" smtClean="0"/>
              <a:t>3/19/2025</a:t>
            </a:fld>
            <a:endParaRPr lang="en-US"/>
          </a:p>
        </p:txBody>
      </p:sp>
      <p:sp>
        <p:nvSpPr>
          <p:cNvPr id="6" name="Chỗ dành sẵn cho Chân trang 5">
            <a:extLst>
              <a:ext uri="{FF2B5EF4-FFF2-40B4-BE49-F238E27FC236}">
                <a16:creationId xmlns:a16="http://schemas.microsoft.com/office/drawing/2014/main" id="{7C4476ED-C2B3-842B-FE91-ADE438F2E238}"/>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C2ACB01-1798-552A-4D48-6C75F85F3710}"/>
              </a:ext>
            </a:extLst>
          </p:cNvPr>
          <p:cNvSpPr>
            <a:spLocks noGrp="1"/>
          </p:cNvSpPr>
          <p:nvPr>
            <p:ph type="sldNum" sz="quarter" idx="12"/>
          </p:nvPr>
        </p:nvSpPr>
        <p:spPr/>
        <p:txBody>
          <a:bodyPr/>
          <a:lstStyle/>
          <a:p>
            <a:fld id="{9620CF74-F04F-402F-B37B-1E6A5A106560}" type="slidenum">
              <a:rPr lang="en-US" smtClean="0"/>
              <a:t>‹#›</a:t>
            </a:fld>
            <a:endParaRPr lang="en-US"/>
          </a:p>
        </p:txBody>
      </p:sp>
    </p:spTree>
    <p:extLst>
      <p:ext uri="{BB962C8B-B14F-4D97-AF65-F5344CB8AC3E}">
        <p14:creationId xmlns:p14="http://schemas.microsoft.com/office/powerpoint/2010/main" val="15714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96B86856-8EBB-ACD7-2CB2-3ABC9B68B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EDB77A70-2622-E091-A9A4-7FD0F77AF6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34AA790-1832-7794-C2DF-4CBAA46BD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E38260-F2C0-4405-B856-D53611209044}" type="datetimeFigureOut">
              <a:rPr lang="en-US" smtClean="0"/>
              <a:t>3/19/2025</a:t>
            </a:fld>
            <a:endParaRPr lang="en-US"/>
          </a:p>
        </p:txBody>
      </p:sp>
      <p:sp>
        <p:nvSpPr>
          <p:cNvPr id="5" name="Chỗ dành sẵn cho Chân trang 4">
            <a:extLst>
              <a:ext uri="{FF2B5EF4-FFF2-40B4-BE49-F238E27FC236}">
                <a16:creationId xmlns:a16="http://schemas.microsoft.com/office/drawing/2014/main" id="{8568571F-9261-13C9-9C64-1B75718CAD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Chỗ dành sẵn cho Số hiệu Bản chiếu 5">
            <a:extLst>
              <a:ext uri="{FF2B5EF4-FFF2-40B4-BE49-F238E27FC236}">
                <a16:creationId xmlns:a16="http://schemas.microsoft.com/office/drawing/2014/main" id="{D19F6995-7D74-1236-3AA6-BACD32B11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20CF74-F04F-402F-B37B-1E6A5A106560}" type="slidenum">
              <a:rPr lang="en-US" smtClean="0"/>
              <a:t>‹#›</a:t>
            </a:fld>
            <a:endParaRPr lang="en-US"/>
          </a:p>
        </p:txBody>
      </p:sp>
    </p:spTree>
    <p:extLst>
      <p:ext uri="{BB962C8B-B14F-4D97-AF65-F5344CB8AC3E}">
        <p14:creationId xmlns:p14="http://schemas.microsoft.com/office/powerpoint/2010/main" val="262227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ka.ms/ssmsfullsetu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C6900C-35A7-603C-4199-4551734B7D20}"/>
              </a:ext>
            </a:extLst>
          </p:cNvPr>
          <p:cNvSpPr>
            <a:spLocks noGrp="1"/>
          </p:cNvSpPr>
          <p:nvPr>
            <p:ph type="ctrTitle"/>
          </p:nvPr>
        </p:nvSpPr>
        <p:spPr/>
        <p:txBody>
          <a:bodyPr>
            <a:normAutofit fontScale="90000"/>
          </a:bodyPr>
          <a:lstStyle/>
          <a:p>
            <a:r>
              <a:rPr lang="en-US" sz="5600" dirty="0" err="1">
                <a:solidFill>
                  <a:schemeClr val="accent2">
                    <a:lumMod val="75000"/>
                  </a:schemeClr>
                </a:solidFill>
                <a:latin typeface="Times New Roman" panose="02020603050405020304" pitchFamily="18" charset="0"/>
                <a:cs typeface="Times New Roman" panose="02020603050405020304" pitchFamily="18" charset="0"/>
              </a:rPr>
              <a:t>Hướng</a:t>
            </a:r>
            <a:r>
              <a:rPr lang="en-US" sz="5600" dirty="0">
                <a:solidFill>
                  <a:schemeClr val="accent2">
                    <a:lumMod val="75000"/>
                  </a:schemeClr>
                </a:solidFill>
                <a:latin typeface="Times New Roman" panose="02020603050405020304" pitchFamily="18" charset="0"/>
                <a:cs typeface="Times New Roman" panose="02020603050405020304" pitchFamily="18" charset="0"/>
              </a:rPr>
              <a:t> </a:t>
            </a:r>
            <a:r>
              <a:rPr lang="en-US" sz="5600" dirty="0" err="1">
                <a:solidFill>
                  <a:schemeClr val="accent2">
                    <a:lumMod val="75000"/>
                  </a:schemeClr>
                </a:solidFill>
                <a:latin typeface="Times New Roman" panose="02020603050405020304" pitchFamily="18" charset="0"/>
                <a:cs typeface="Times New Roman" panose="02020603050405020304" pitchFamily="18" charset="0"/>
              </a:rPr>
              <a:t>dẫn</a:t>
            </a:r>
            <a:r>
              <a:rPr lang="en-US" sz="5600" dirty="0">
                <a:solidFill>
                  <a:schemeClr val="accent2">
                    <a:lumMod val="75000"/>
                  </a:schemeClr>
                </a:solidFill>
                <a:latin typeface="Times New Roman" panose="02020603050405020304" pitchFamily="18" charset="0"/>
                <a:cs typeface="Times New Roman" panose="02020603050405020304" pitchFamily="18" charset="0"/>
              </a:rPr>
              <a:t> </a:t>
            </a:r>
            <a:r>
              <a:rPr lang="en-US" sz="5600" dirty="0" err="1">
                <a:solidFill>
                  <a:schemeClr val="accent2">
                    <a:lumMod val="75000"/>
                  </a:schemeClr>
                </a:solidFill>
                <a:latin typeface="Times New Roman" panose="02020603050405020304" pitchFamily="18" charset="0"/>
                <a:cs typeface="Times New Roman" panose="02020603050405020304" pitchFamily="18" charset="0"/>
              </a:rPr>
              <a:t>quá</a:t>
            </a:r>
            <a:r>
              <a:rPr lang="en-US" sz="5600" dirty="0">
                <a:solidFill>
                  <a:schemeClr val="accent2">
                    <a:lumMod val="75000"/>
                  </a:schemeClr>
                </a:solidFill>
                <a:latin typeface="Times New Roman" panose="02020603050405020304" pitchFamily="18" charset="0"/>
                <a:cs typeface="Times New Roman" panose="02020603050405020304" pitchFamily="18" charset="0"/>
              </a:rPr>
              <a:t> </a:t>
            </a:r>
            <a:r>
              <a:rPr lang="en-US" sz="5600" dirty="0" err="1">
                <a:solidFill>
                  <a:schemeClr val="accent2">
                    <a:lumMod val="75000"/>
                  </a:schemeClr>
                </a:solidFill>
                <a:latin typeface="Times New Roman" panose="02020603050405020304" pitchFamily="18" charset="0"/>
                <a:cs typeface="Times New Roman" panose="02020603050405020304" pitchFamily="18" charset="0"/>
              </a:rPr>
              <a:t>trình</a:t>
            </a:r>
            <a:r>
              <a:rPr lang="en-US" sz="5600" dirty="0">
                <a:solidFill>
                  <a:schemeClr val="accent2">
                    <a:lumMod val="75000"/>
                  </a:schemeClr>
                </a:solidFill>
                <a:latin typeface="Times New Roman" panose="02020603050405020304" pitchFamily="18" charset="0"/>
                <a:cs typeface="Times New Roman" panose="02020603050405020304" pitchFamily="18" charset="0"/>
              </a:rPr>
              <a:t> </a:t>
            </a:r>
            <a:r>
              <a:rPr lang="en-US" sz="5600" dirty="0" err="1">
                <a:solidFill>
                  <a:schemeClr val="accent2">
                    <a:lumMod val="75000"/>
                  </a:schemeClr>
                </a:solidFill>
                <a:latin typeface="Times New Roman" panose="02020603050405020304" pitchFamily="18" charset="0"/>
                <a:cs typeface="Times New Roman" panose="02020603050405020304" pitchFamily="18" charset="0"/>
              </a:rPr>
              <a:t>cài</a:t>
            </a:r>
            <a:r>
              <a:rPr lang="en-US" sz="5600" dirty="0">
                <a:solidFill>
                  <a:schemeClr val="accent2">
                    <a:lumMod val="75000"/>
                  </a:schemeClr>
                </a:solidFill>
                <a:latin typeface="Times New Roman" panose="02020603050405020304" pitchFamily="18" charset="0"/>
                <a:cs typeface="Times New Roman" panose="02020603050405020304" pitchFamily="18" charset="0"/>
              </a:rPr>
              <a:t> </a:t>
            </a:r>
            <a:r>
              <a:rPr lang="en-US" sz="5600" dirty="0" err="1">
                <a:solidFill>
                  <a:schemeClr val="accent2">
                    <a:lumMod val="75000"/>
                  </a:schemeClr>
                </a:solidFill>
                <a:latin typeface="Times New Roman" panose="02020603050405020304" pitchFamily="18" charset="0"/>
                <a:cs typeface="Times New Roman" panose="02020603050405020304" pitchFamily="18" charset="0"/>
              </a:rPr>
              <a:t>đặt</a:t>
            </a:r>
            <a:r>
              <a:rPr lang="en-US" sz="5600" dirty="0">
                <a:solidFill>
                  <a:schemeClr val="accent2">
                    <a:lumMod val="75000"/>
                  </a:schemeClr>
                </a:solidFill>
                <a:latin typeface="Times New Roman" panose="02020603050405020304" pitchFamily="18" charset="0"/>
                <a:cs typeface="Times New Roman" panose="02020603050405020304" pitchFamily="18" charset="0"/>
              </a:rPr>
              <a:t> SQL sever 2022 Developer</a:t>
            </a:r>
            <a:br>
              <a:rPr lang="en-US" dirty="0"/>
            </a:br>
            <a:endParaRPr lang="en-US" dirty="0"/>
          </a:p>
        </p:txBody>
      </p:sp>
      <p:sp>
        <p:nvSpPr>
          <p:cNvPr id="3" name="Tiêu đề phụ 2">
            <a:extLst>
              <a:ext uri="{FF2B5EF4-FFF2-40B4-BE49-F238E27FC236}">
                <a16:creationId xmlns:a16="http://schemas.microsoft.com/office/drawing/2014/main" id="{5D8FA8DF-5D7F-B163-F1BA-AFAB5E9E5D6E}"/>
              </a:ext>
            </a:extLst>
          </p:cNvPr>
          <p:cNvSpPr>
            <a:spLocks noGrp="1"/>
          </p:cNvSpPr>
          <p:nvPr>
            <p:ph type="subTitle" idx="1"/>
          </p:nvPr>
        </p:nvSpPr>
        <p:spPr/>
        <p:txBody>
          <a:bodyPr>
            <a:normAutofit/>
          </a:bodyPr>
          <a:lstStyle/>
          <a:p>
            <a:r>
              <a:rPr lang="en-US" sz="2300" dirty="0" err="1">
                <a:latin typeface="Times New Roman" panose="02020603050405020304" pitchFamily="18" charset="0"/>
                <a:cs typeface="Times New Roman" panose="02020603050405020304" pitchFamily="18" charset="0"/>
              </a:rPr>
              <a:t>Họ</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tên</a:t>
            </a:r>
            <a:r>
              <a:rPr lang="en-US" sz="2300" dirty="0">
                <a:latin typeface="Times New Roman" panose="02020603050405020304" pitchFamily="18" charset="0"/>
                <a:cs typeface="Times New Roman" panose="02020603050405020304" pitchFamily="18" charset="0"/>
              </a:rPr>
              <a:t>: Vũ Việt Anh</a:t>
            </a:r>
          </a:p>
          <a:p>
            <a:r>
              <a:rPr lang="en-US" sz="2300" dirty="0" err="1">
                <a:latin typeface="Times New Roman" panose="02020603050405020304" pitchFamily="18" charset="0"/>
                <a:cs typeface="Times New Roman" panose="02020603050405020304" pitchFamily="18" charset="0"/>
              </a:rPr>
              <a:t>Lớp</a:t>
            </a:r>
            <a:r>
              <a:rPr lang="en-US" sz="2300" dirty="0">
                <a:latin typeface="Times New Roman" panose="02020603050405020304" pitchFamily="18" charset="0"/>
                <a:cs typeface="Times New Roman" panose="02020603050405020304" pitchFamily="18" charset="0"/>
              </a:rPr>
              <a:t>: K58.KTPM</a:t>
            </a:r>
          </a:p>
        </p:txBody>
      </p:sp>
    </p:spTree>
    <p:extLst>
      <p:ext uri="{BB962C8B-B14F-4D97-AF65-F5344CB8AC3E}">
        <p14:creationId xmlns:p14="http://schemas.microsoft.com/office/powerpoint/2010/main" val="529544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5635201-7558-A449-A4D8-9ECC121B4F0A}"/>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Resources</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nguyên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thông</a:t>
            </a:r>
            <a:r>
              <a:rPr lang="en-US" sz="1700" dirty="0">
                <a:latin typeface="Times New Roman" panose="02020603050405020304" pitchFamily="18" charset="0"/>
                <a:cs typeface="Times New Roman" panose="02020603050405020304" pitchFamily="18" charset="0"/>
              </a:rPr>
              <a:t> tin </a:t>
            </a:r>
            <a:r>
              <a:rPr lang="en-US" sz="1700" dirty="0" err="1">
                <a:latin typeface="Times New Roman" panose="02020603050405020304" pitchFamily="18" charset="0"/>
                <a:cs typeface="Times New Roman" panose="02020603050405020304" pitchFamily="18" charset="0"/>
              </a:rPr>
              <a:t>hỗ</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quan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đến</a:t>
            </a:r>
            <a:r>
              <a:rPr lang="en-US" sz="1700" dirty="0">
                <a:latin typeface="Times New Roman" panose="02020603050405020304" pitchFamily="18" charset="0"/>
                <a:cs typeface="Times New Roman" panose="02020603050405020304" pitchFamily="18" charset="0"/>
              </a:rPr>
              <a:t> SQL Sever 2022.</a:t>
            </a:r>
          </a:p>
        </p:txBody>
      </p:sp>
      <p:pic>
        <p:nvPicPr>
          <p:cNvPr id="5" name="Chỗ dành sẵn cho Nội dung 4">
            <a:extLst>
              <a:ext uri="{FF2B5EF4-FFF2-40B4-BE49-F238E27FC236}">
                <a16:creationId xmlns:a16="http://schemas.microsoft.com/office/drawing/2014/main" id="{CA2C9DB9-9E71-9649-6194-0CDC3059DE98}"/>
              </a:ext>
            </a:extLst>
          </p:cNvPr>
          <p:cNvPicPr>
            <a:picLocks noGrp="1" noChangeAspect="1"/>
          </p:cNvPicPr>
          <p:nvPr>
            <p:ph idx="1"/>
          </p:nvPr>
        </p:nvPicPr>
        <p:blipFill>
          <a:blip r:embed="rId2"/>
          <a:stretch>
            <a:fillRect/>
          </a:stretch>
        </p:blipFill>
        <p:spPr>
          <a:xfrm>
            <a:off x="838200" y="1586205"/>
            <a:ext cx="10515600" cy="4387460"/>
          </a:xfrm>
        </p:spPr>
      </p:pic>
    </p:spTree>
    <p:extLst>
      <p:ext uri="{BB962C8B-B14F-4D97-AF65-F5344CB8AC3E}">
        <p14:creationId xmlns:p14="http://schemas.microsoft.com/office/powerpoint/2010/main" val="344962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9F29DF-AE33-A1E0-A995-A3FAA2491670}"/>
              </a:ext>
            </a:extLst>
          </p:cNvPr>
          <p:cNvSpPr>
            <a:spLocks noGrp="1"/>
          </p:cNvSpPr>
          <p:nvPr>
            <p:ph type="title"/>
          </p:nvPr>
        </p:nvSpPr>
        <p:spPr/>
        <p:txBody>
          <a:bodyPr>
            <a:normAutofit/>
          </a:bodyPr>
          <a:lstStyle/>
          <a:p>
            <a:pPr marL="285750" indent="-285750">
              <a:lnSpc>
                <a:spcPct val="100000"/>
              </a:lnSpc>
              <a:buFont typeface="Wingdings" panose="05000000000000000000" pitchFamily="2" charset="2"/>
              <a:buChar char="v"/>
            </a:pPr>
            <a:r>
              <a:rPr lang="en-US" sz="1700" dirty="0" err="1">
                <a:latin typeface="Times New Roman" panose="02020603050405020304" pitchFamily="18" charset="0"/>
                <a:cs typeface="Times New Roman" panose="02020603050405020304" pitchFamily="18" charset="0"/>
              </a:rPr>
              <a:t>Mục</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Advanced</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tuỳ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nâng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chủ</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yếu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dành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môi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trường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doanh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nghiệp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khai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biệt</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2AFFA772-4AFC-BF22-077C-F1ECE837869B}"/>
              </a:ext>
            </a:extLst>
          </p:cNvPr>
          <p:cNvPicPr>
            <a:picLocks noGrp="1" noChangeAspect="1"/>
          </p:cNvPicPr>
          <p:nvPr>
            <p:ph idx="1"/>
          </p:nvPr>
        </p:nvPicPr>
        <p:blipFill>
          <a:blip r:embed="rId2"/>
          <a:stretch>
            <a:fillRect/>
          </a:stretch>
        </p:blipFill>
        <p:spPr>
          <a:xfrm>
            <a:off x="838200" y="1511560"/>
            <a:ext cx="10515600" cy="4428216"/>
          </a:xfrm>
        </p:spPr>
      </p:pic>
    </p:spTree>
    <p:extLst>
      <p:ext uri="{BB962C8B-B14F-4D97-AF65-F5344CB8AC3E}">
        <p14:creationId xmlns:p14="http://schemas.microsoft.com/office/powerpoint/2010/main" val="70937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19F0D0-CA5B-D948-6AD6-4B42264BD294}"/>
              </a:ext>
            </a:extLst>
          </p:cNvPr>
          <p:cNvSpPr>
            <a:spLocks noGrp="1"/>
          </p:cNvSpPr>
          <p:nvPr>
            <p:ph type="title"/>
          </p:nvPr>
        </p:nvSpPr>
        <p:spPr/>
        <p:txBody>
          <a:bodyPr>
            <a:noAutofit/>
          </a:bodyPr>
          <a:lstStyle/>
          <a:p>
            <a:pPr marL="285750" indent="-285750">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Ở </a:t>
            </a:r>
            <a:r>
              <a:rPr lang="en-US" sz="1700" b="1" dirty="0">
                <a:latin typeface="Times New Roman" panose="02020603050405020304" pitchFamily="18" charset="0"/>
                <a:cs typeface="Times New Roman" panose="02020603050405020304" pitchFamily="18" charset="0"/>
              </a:rPr>
              <a:t>Installation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mục</a:t>
            </a:r>
            <a:r>
              <a:rPr lang="en-US" sz="1700" dirty="0">
                <a:latin typeface="Times New Roman" panose="02020603050405020304" pitchFamily="18" charset="0"/>
                <a:cs typeface="Times New Roman" panose="02020603050405020304" pitchFamily="18" charset="0"/>
              </a:rPr>
              <a:t> </a:t>
            </a:r>
            <a:r>
              <a:rPr lang="en-US" sz="17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New SQL Server stand-alone installation or add features to an existing installation. </a:t>
            </a:r>
            <a:r>
              <a:rPr lang="en-US" sz="17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Ấn</a:t>
            </a:r>
            <a:r>
              <a:rPr lang="en-US" sz="17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17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=&gt; </a:t>
            </a:r>
            <a:r>
              <a:rPr lang="en-US" sz="17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17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A5C23338-F578-16C8-614E-7C0D2DC0D88C}"/>
              </a:ext>
            </a:extLst>
          </p:cNvPr>
          <p:cNvPicPr>
            <a:picLocks noGrp="1" noChangeAspect="1"/>
          </p:cNvPicPr>
          <p:nvPr>
            <p:ph idx="1"/>
          </p:nvPr>
        </p:nvPicPr>
        <p:blipFill>
          <a:blip r:embed="rId2"/>
          <a:stretch>
            <a:fillRect/>
          </a:stretch>
        </p:blipFill>
        <p:spPr>
          <a:xfrm>
            <a:off x="0" y="1601635"/>
            <a:ext cx="5706101" cy="3782128"/>
          </a:xfrm>
        </p:spPr>
      </p:pic>
      <p:pic>
        <p:nvPicPr>
          <p:cNvPr id="7" name="Hình ảnh 6">
            <a:extLst>
              <a:ext uri="{FF2B5EF4-FFF2-40B4-BE49-F238E27FC236}">
                <a16:creationId xmlns:a16="http://schemas.microsoft.com/office/drawing/2014/main" id="{17B12985-CA3A-A7F6-0DCB-33EE7B8E2354}"/>
              </a:ext>
            </a:extLst>
          </p:cNvPr>
          <p:cNvPicPr>
            <a:picLocks noChangeAspect="1"/>
          </p:cNvPicPr>
          <p:nvPr/>
        </p:nvPicPr>
        <p:blipFill>
          <a:blip r:embed="rId3"/>
          <a:stretch>
            <a:fillRect/>
          </a:stretch>
        </p:blipFill>
        <p:spPr>
          <a:xfrm>
            <a:off x="5794310" y="1601636"/>
            <a:ext cx="6288833" cy="4043384"/>
          </a:xfrm>
          <a:prstGeom prst="rect">
            <a:avLst/>
          </a:prstGeom>
        </p:spPr>
      </p:pic>
    </p:spTree>
    <p:extLst>
      <p:ext uri="{BB962C8B-B14F-4D97-AF65-F5344CB8AC3E}">
        <p14:creationId xmlns:p14="http://schemas.microsoft.com/office/powerpoint/2010/main" val="733853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02E53B2-7006-A226-C373-6E468FB7B128}"/>
              </a:ext>
            </a:extLst>
          </p:cNvPr>
          <p:cNvSpPr>
            <a:spLocks noGrp="1"/>
          </p:cNvSpPr>
          <p:nvPr>
            <p:ph type="title"/>
          </p:nvPr>
        </p:nvSpPr>
        <p:spPr>
          <a:xfrm>
            <a:off x="0" y="0"/>
            <a:ext cx="12192000" cy="3918858"/>
          </a:xfrm>
        </p:spPr>
        <p:txBody>
          <a:bodyPr>
            <a:normAutofit/>
          </a:bodyPr>
          <a:lstStyle/>
          <a:p>
            <a:pPr marL="285750" indent="-285750">
              <a:lnSpc>
                <a:spcPct val="10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  Ở </a:t>
            </a:r>
            <a:r>
              <a:rPr lang="en-US" sz="1700" dirty="0" err="1">
                <a:latin typeface="Times New Roman" panose="02020603050405020304" pitchFamily="18" charset="0"/>
                <a:cs typeface="Times New Roman" panose="02020603050405020304" pitchFamily="18" charset="0"/>
              </a:rPr>
              <a:t>giao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diện</a:t>
            </a:r>
            <a:r>
              <a:rPr lang="en-US" sz="1700" dirty="0">
                <a:latin typeface="Times New Roman" panose="02020603050405020304" pitchFamily="18" charset="0"/>
                <a:cs typeface="Times New Roman" panose="02020603050405020304" pitchFamily="18" charset="0"/>
              </a:rPr>
              <a:t> SQL Sever 2022 Setup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2 </a:t>
            </a:r>
            <a:r>
              <a:rPr lang="en-US" sz="1700" dirty="0" err="1">
                <a:latin typeface="Times New Roman" panose="02020603050405020304" pitchFamily="18" charset="0"/>
                <a:cs typeface="Times New Roman" panose="02020603050405020304" pitchFamily="18" charset="0"/>
              </a:rPr>
              <a:t>lựa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1. </a:t>
            </a:r>
            <a:r>
              <a:rPr lang="en-US" sz="1700" b="1" dirty="0">
                <a:latin typeface="Times New Roman" panose="02020603050405020304" pitchFamily="18" charset="0"/>
                <a:cs typeface="Times New Roman" panose="02020603050405020304" pitchFamily="18" charset="0"/>
              </a:rPr>
              <a:t>Perform a new installation of SQL Server 2022</a:t>
            </a:r>
            <a:br>
              <a:rPr lang="en-US" sz="1700" b="1"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a:t>
            </a:r>
            <a:r>
              <a:rPr lang="vi-VN" sz="1700" dirty="0">
                <a:latin typeface="Times New Roman" panose="02020603050405020304" pitchFamily="18" charset="0"/>
                <a:cs typeface="Times New Roman" panose="02020603050405020304" pitchFamily="18" charset="0"/>
              </a:rPr>
              <a:t>Cài đặt một phiên bản SQL Server mới hoàn toàn.</a:t>
            </a:r>
            <a:br>
              <a:rPr lang="vi-VN"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a:t>
            </a:r>
            <a:r>
              <a:rPr lang="vi-VN" sz="1700" dirty="0">
                <a:latin typeface="Times New Roman" panose="02020603050405020304" pitchFamily="18" charset="0"/>
                <a:cs typeface="Times New Roman" panose="02020603050405020304" pitchFamily="18" charset="0"/>
              </a:rPr>
              <a:t>Lựa chọn này phù hợp khi bạn muốn tạo một </a:t>
            </a:r>
            <a:r>
              <a:rPr lang="vi-VN" sz="1700" dirty="0" err="1">
                <a:latin typeface="Times New Roman" panose="02020603050405020304" pitchFamily="18" charset="0"/>
                <a:cs typeface="Times New Roman" panose="02020603050405020304" pitchFamily="18" charset="0"/>
              </a:rPr>
              <a:t>instance</a:t>
            </a:r>
            <a:r>
              <a:rPr lang="vi-VN" sz="1700" dirty="0">
                <a:latin typeface="Times New Roman" panose="02020603050405020304" pitchFamily="18" charset="0"/>
                <a:cs typeface="Times New Roman" panose="02020603050405020304" pitchFamily="18" charset="0"/>
              </a:rPr>
              <a:t> (phiên bản) SQL Server mới mà không ảnh hưởng đến các </a:t>
            </a:r>
            <a:r>
              <a:rPr lang="vi-VN" sz="1700" dirty="0" err="1">
                <a:latin typeface="Times New Roman" panose="02020603050405020304" pitchFamily="18" charset="0"/>
                <a:cs typeface="Times New Roman" panose="02020603050405020304" pitchFamily="18" charset="0"/>
              </a:rPr>
              <a:t>instance</a:t>
            </a:r>
            <a:r>
              <a:rPr lang="vi-VN" sz="1700" dirty="0">
                <a:latin typeface="Times New Roman" panose="02020603050405020304" pitchFamily="18" charset="0"/>
                <a:cs typeface="Times New Roman" panose="02020603050405020304" pitchFamily="18" charset="0"/>
              </a:rPr>
              <a:t> hiện có</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2. </a:t>
            </a:r>
            <a:r>
              <a:rPr lang="en-US" sz="1700" b="1" dirty="0">
                <a:latin typeface="Times New Roman" panose="02020603050405020304" pitchFamily="18" charset="0"/>
                <a:cs typeface="Times New Roman" panose="02020603050405020304" pitchFamily="18" charset="0"/>
              </a:rPr>
              <a:t>Add features to an existing instance of SQL Server 2022</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a:t>
            </a:r>
            <a:r>
              <a:rPr lang="vi-VN" sz="1700" dirty="0">
                <a:latin typeface="Times New Roman" panose="02020603050405020304" pitchFamily="18" charset="0"/>
                <a:cs typeface="Times New Roman" panose="02020603050405020304" pitchFamily="18" charset="0"/>
              </a:rPr>
              <a:t>Thêm tính năng mới vào một </a:t>
            </a:r>
            <a:r>
              <a:rPr lang="vi-VN" sz="1700" dirty="0" err="1">
                <a:latin typeface="Times New Roman" panose="02020603050405020304" pitchFamily="18" charset="0"/>
                <a:cs typeface="Times New Roman" panose="02020603050405020304" pitchFamily="18" charset="0"/>
              </a:rPr>
              <a:t>instance</a:t>
            </a:r>
            <a:r>
              <a:rPr lang="vi-VN" sz="1700" dirty="0">
                <a:latin typeface="Times New Roman" panose="02020603050405020304" pitchFamily="18" charset="0"/>
                <a:cs typeface="Times New Roman" panose="02020603050405020304" pitchFamily="18" charset="0"/>
              </a:rPr>
              <a:t> SQL Server đã cài đặt.</a:t>
            </a:r>
            <a:br>
              <a:rPr lang="vi-VN"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a:t>
            </a:r>
            <a:r>
              <a:rPr lang="vi-VN" sz="1700" dirty="0">
                <a:latin typeface="Times New Roman" panose="02020603050405020304" pitchFamily="18" charset="0"/>
                <a:cs typeface="Times New Roman" panose="02020603050405020304" pitchFamily="18" charset="0"/>
              </a:rPr>
              <a:t>Nếu bạn đã có SQL Server nhưng muốn bổ sung các tính năng như </a:t>
            </a:r>
            <a:r>
              <a:rPr lang="vi-VN" sz="1700" dirty="0" err="1">
                <a:latin typeface="Times New Roman" panose="02020603050405020304" pitchFamily="18" charset="0"/>
                <a:cs typeface="Times New Roman" panose="02020603050405020304" pitchFamily="18" charset="0"/>
              </a:rPr>
              <a:t>Analysis</a:t>
            </a:r>
            <a:r>
              <a:rPr lang="vi-VN" sz="1700" dirty="0">
                <a:latin typeface="Times New Roman" panose="02020603050405020304" pitchFamily="18" charset="0"/>
                <a:cs typeface="Times New Roman" panose="02020603050405020304" pitchFamily="18" charset="0"/>
              </a:rPr>
              <a:t> </a:t>
            </a:r>
            <a:r>
              <a:rPr lang="vi-VN" sz="1700" dirty="0" err="1">
                <a:latin typeface="Times New Roman" panose="02020603050405020304" pitchFamily="18" charset="0"/>
                <a:cs typeface="Times New Roman" panose="02020603050405020304" pitchFamily="18" charset="0"/>
              </a:rPr>
              <a:t>Services</a:t>
            </a:r>
            <a:r>
              <a:rPr lang="vi-VN" sz="1700" dirty="0">
                <a:latin typeface="Times New Roman" panose="02020603050405020304" pitchFamily="18" charset="0"/>
                <a:cs typeface="Times New Roman" panose="02020603050405020304" pitchFamily="18" charset="0"/>
              </a:rPr>
              <a:t>, </a:t>
            </a:r>
            <a:r>
              <a:rPr lang="vi-VN" sz="1700" dirty="0" err="1">
                <a:latin typeface="Times New Roman" panose="02020603050405020304" pitchFamily="18" charset="0"/>
                <a:cs typeface="Times New Roman" panose="02020603050405020304" pitchFamily="18" charset="0"/>
              </a:rPr>
              <a:t>Reporting</a:t>
            </a:r>
            <a:r>
              <a:rPr lang="vi-VN" sz="1700" dirty="0">
                <a:latin typeface="Times New Roman" panose="02020603050405020304" pitchFamily="18" charset="0"/>
                <a:cs typeface="Times New Roman" panose="02020603050405020304" pitchFamily="18" charset="0"/>
              </a:rPr>
              <a:t> </a:t>
            </a:r>
            <a:r>
              <a:rPr lang="vi-VN" sz="1700" dirty="0" err="1">
                <a:latin typeface="Times New Roman" panose="02020603050405020304" pitchFamily="18" charset="0"/>
                <a:cs typeface="Times New Roman" panose="02020603050405020304" pitchFamily="18" charset="0"/>
              </a:rPr>
              <a:t>Services</a:t>
            </a:r>
            <a:r>
              <a:rPr lang="vi-VN" sz="1700" dirty="0">
                <a:latin typeface="Times New Roman" panose="02020603050405020304" pitchFamily="18" charset="0"/>
                <a:cs typeface="Times New Roman" panose="02020603050405020304" pitchFamily="18" charset="0"/>
              </a:rPr>
              <a:t> hoặc </a:t>
            </a:r>
            <a:r>
              <a:rPr lang="vi-VN" sz="1700" dirty="0" err="1">
                <a:latin typeface="Times New Roman" panose="02020603050405020304" pitchFamily="18" charset="0"/>
                <a:cs typeface="Times New Roman" panose="02020603050405020304" pitchFamily="18" charset="0"/>
              </a:rPr>
              <a:t>Machine</a:t>
            </a:r>
            <a:r>
              <a:rPr lang="vi-VN" sz="1700" dirty="0">
                <a:latin typeface="Times New Roman" panose="02020603050405020304" pitchFamily="18" charset="0"/>
                <a:cs typeface="Times New Roman" panose="02020603050405020304" pitchFamily="18" charset="0"/>
              </a:rPr>
              <a:t> </a:t>
            </a:r>
            <a:r>
              <a:rPr lang="vi-VN" sz="1700" dirty="0" err="1">
                <a:latin typeface="Times New Roman" panose="02020603050405020304" pitchFamily="18" charset="0"/>
                <a:cs typeface="Times New Roman" panose="02020603050405020304" pitchFamily="18" charset="0"/>
              </a:rPr>
              <a:t>Learning</a:t>
            </a:r>
            <a:r>
              <a:rPr lang="vi-VN" sz="1700" dirty="0">
                <a:latin typeface="Times New Roman" panose="02020603050405020304" pitchFamily="18" charset="0"/>
                <a:cs typeface="Times New Roman" panose="02020603050405020304" pitchFamily="18" charset="0"/>
              </a:rPr>
              <a:t> </a:t>
            </a:r>
            <a:r>
              <a:rPr lang="vi-VN" sz="1700" dirty="0" err="1">
                <a:latin typeface="Times New Roman" panose="02020603050405020304" pitchFamily="18" charset="0"/>
                <a:cs typeface="Times New Roman" panose="02020603050405020304" pitchFamily="18" charset="0"/>
              </a:rPr>
              <a:t>Services</a:t>
            </a:r>
            <a:r>
              <a:rPr lang="vi-VN" sz="1700" dirty="0">
                <a:latin typeface="Times New Roman" panose="02020603050405020304" pitchFamily="18" charset="0"/>
                <a:cs typeface="Times New Roman" panose="02020603050405020304" pitchFamily="18" charset="0"/>
              </a:rPr>
              <a:t>, bạn nên chọn tùy chọn này.</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Ta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Perform a new installation of SQL Server 2022 =&gt; Next.</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DE1E7547-B78C-F60B-D410-C5620C6BE3DB}"/>
              </a:ext>
            </a:extLst>
          </p:cNvPr>
          <p:cNvPicPr>
            <a:picLocks noGrp="1" noChangeAspect="1"/>
          </p:cNvPicPr>
          <p:nvPr>
            <p:ph idx="1"/>
          </p:nvPr>
        </p:nvPicPr>
        <p:blipFill>
          <a:blip r:embed="rId2"/>
          <a:stretch>
            <a:fillRect/>
          </a:stretch>
        </p:blipFill>
        <p:spPr>
          <a:xfrm>
            <a:off x="3498980" y="3135086"/>
            <a:ext cx="4982548" cy="3648269"/>
          </a:xfrm>
        </p:spPr>
      </p:pic>
    </p:spTree>
    <p:extLst>
      <p:ext uri="{BB962C8B-B14F-4D97-AF65-F5344CB8AC3E}">
        <p14:creationId xmlns:p14="http://schemas.microsoft.com/office/powerpoint/2010/main" val="193282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B0FE61-889A-0819-96DA-06931A87D07E}"/>
              </a:ext>
            </a:extLst>
          </p:cNvPr>
          <p:cNvSpPr>
            <a:spLocks noGrp="1"/>
          </p:cNvSpPr>
          <p:nvPr>
            <p:ph type="title"/>
          </p:nvPr>
        </p:nvSpPr>
        <p:spPr>
          <a:xfrm>
            <a:off x="326571" y="365125"/>
            <a:ext cx="11560630" cy="1325563"/>
          </a:xfrm>
        </p:spPr>
        <p:txBody>
          <a:bodyPr>
            <a:normAutofit/>
          </a:bodyPr>
          <a:lstStyle/>
          <a:p>
            <a:pPr marL="285750" indent="-285750">
              <a:buFont typeface="Arial" panose="020B0604020202020204" pitchFamily="34" charset="0"/>
              <a:buChar char="•"/>
            </a:pPr>
            <a:r>
              <a:rPr lang="en-US" sz="1700" kern="0" spc="-33"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7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Developer Edition</a:t>
            </a:r>
            <a:r>
              <a:rPr lang="en-US" sz="17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&gt; </a:t>
            </a:r>
            <a:r>
              <a:rPr lang="en-US" sz="1700" b="1"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18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843EC14D-9DC2-E1D6-4CC2-CBE737506AE3}"/>
              </a:ext>
            </a:extLst>
          </p:cNvPr>
          <p:cNvPicPr>
            <a:picLocks noGrp="1" noChangeAspect="1"/>
          </p:cNvPicPr>
          <p:nvPr>
            <p:ph idx="1"/>
          </p:nvPr>
        </p:nvPicPr>
        <p:blipFill>
          <a:blip r:embed="rId2"/>
          <a:stretch>
            <a:fillRect/>
          </a:stretch>
        </p:blipFill>
        <p:spPr>
          <a:xfrm>
            <a:off x="2677885" y="1380930"/>
            <a:ext cx="6288833" cy="4962655"/>
          </a:xfrm>
        </p:spPr>
      </p:pic>
    </p:spTree>
    <p:extLst>
      <p:ext uri="{BB962C8B-B14F-4D97-AF65-F5344CB8AC3E}">
        <p14:creationId xmlns:p14="http://schemas.microsoft.com/office/powerpoint/2010/main" val="79338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90DE0A-A256-29E8-25CF-7C7610C2D14D}"/>
              </a:ext>
            </a:extLst>
          </p:cNvPr>
          <p:cNvSpPr>
            <a:spLocks noGrp="1"/>
          </p:cNvSpPr>
          <p:nvPr>
            <p:ph type="title"/>
          </p:nvPr>
        </p:nvSpPr>
        <p:spPr/>
        <p:txBody>
          <a:bodyPr>
            <a:normAutofit/>
          </a:bodyPr>
          <a:lstStyle/>
          <a:p>
            <a:pPr marL="285750"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 accept the license terms and </a:t>
            </a:r>
            <a:r>
              <a:rPr lang="en-US" sz="1700" dirty="0">
                <a:latin typeface="Times New Roman" panose="02020603050405020304" pitchFamily="18" charset="0"/>
                <a:cs typeface="Times New Roman" panose="02020603050405020304" pitchFamily="18" charset="0"/>
              </a:rPr>
              <a:t>=&gt; </a:t>
            </a:r>
            <a:r>
              <a:rPr lang="en-US" sz="1700" b="1" dirty="0">
                <a:latin typeface="Times New Roman" panose="02020603050405020304" pitchFamily="18" charset="0"/>
                <a:cs typeface="Times New Roman" panose="02020603050405020304" pitchFamily="18" charset="0"/>
              </a:rPr>
              <a:t>Next</a:t>
            </a:r>
          </a:p>
        </p:txBody>
      </p:sp>
      <p:pic>
        <p:nvPicPr>
          <p:cNvPr id="4" name="Chỗ dành sẵn cho Nội dung 3">
            <a:extLst>
              <a:ext uri="{FF2B5EF4-FFF2-40B4-BE49-F238E27FC236}">
                <a16:creationId xmlns:a16="http://schemas.microsoft.com/office/drawing/2014/main" id="{D55E2359-5C8C-E9B4-5CB8-A2F128020408}"/>
              </a:ext>
            </a:extLst>
          </p:cNvPr>
          <p:cNvPicPr>
            <a:picLocks noGrp="1" noChangeAspect="1"/>
          </p:cNvPicPr>
          <p:nvPr>
            <p:ph idx="1"/>
          </p:nvPr>
        </p:nvPicPr>
        <p:blipFill>
          <a:blip r:embed="rId2"/>
          <a:stretch>
            <a:fillRect/>
          </a:stretch>
        </p:blipFill>
        <p:spPr>
          <a:xfrm>
            <a:off x="3237722" y="1576873"/>
            <a:ext cx="6111551" cy="4916002"/>
          </a:xfrm>
          <a:prstGeom prst="rect">
            <a:avLst/>
          </a:prstGeom>
        </p:spPr>
      </p:pic>
    </p:spTree>
    <p:extLst>
      <p:ext uri="{BB962C8B-B14F-4D97-AF65-F5344CB8AC3E}">
        <p14:creationId xmlns:p14="http://schemas.microsoft.com/office/powerpoint/2010/main" val="147732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30614A-B77F-3038-C7AF-4384FCA1A65A}"/>
              </a:ext>
            </a:extLst>
          </p:cNvPr>
          <p:cNvSpPr>
            <a:spLocks noGrp="1"/>
          </p:cNvSpPr>
          <p:nvPr>
            <p:ph type="title"/>
          </p:nvPr>
        </p:nvSpPr>
        <p:spPr/>
        <p:txBody>
          <a:bodyPr>
            <a:normAutofit/>
          </a:bodyPr>
          <a:lstStyle/>
          <a:p>
            <a:pPr marL="285750" indent="-285750">
              <a:buFont typeface="Arial" panose="020B0604020202020204" pitchFamily="34" charset="0"/>
              <a:buChar char="•"/>
            </a:pP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Ở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mục</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Azure extensions for </a:t>
            </a:r>
            <a:r>
              <a:rPr lang="en-US" sz="1700" b="1"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sql</a:t>
            </a:r>
            <a:r>
              <a:rPr lang="en-US" sz="17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server</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bỏ</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mục</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đó</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rồi</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2" dirty="0" err="1">
                <a:solidFill>
                  <a:srgbClr val="272525"/>
                </a:solidFill>
                <a:latin typeface="Times New Roman" panose="02020603050405020304" pitchFamily="18" charset="0"/>
                <a:ea typeface="Source Sans Pro" pitchFamily="34" charset="-122"/>
                <a:cs typeface="Times New Roman" panose="02020603050405020304" pitchFamily="18" charset="0"/>
              </a:rPr>
              <a:t>nhấn</a:t>
            </a:r>
            <a:r>
              <a:rPr lang="en-US" sz="17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18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3C29F189-A625-C08F-8D83-ECF079AB9C24}"/>
              </a:ext>
            </a:extLst>
          </p:cNvPr>
          <p:cNvPicPr>
            <a:picLocks noGrp="1" noChangeAspect="1"/>
          </p:cNvPicPr>
          <p:nvPr>
            <p:ph idx="1"/>
          </p:nvPr>
        </p:nvPicPr>
        <p:blipFill>
          <a:blip r:embed="rId2"/>
          <a:stretch>
            <a:fillRect/>
          </a:stretch>
        </p:blipFill>
        <p:spPr>
          <a:xfrm>
            <a:off x="2556588" y="1436914"/>
            <a:ext cx="6792685" cy="5327779"/>
          </a:xfrm>
        </p:spPr>
      </p:pic>
    </p:spTree>
    <p:extLst>
      <p:ext uri="{BB962C8B-B14F-4D97-AF65-F5344CB8AC3E}">
        <p14:creationId xmlns:p14="http://schemas.microsoft.com/office/powerpoint/2010/main" val="3055695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815261E-B62D-7473-D3AA-E7333A16417E}"/>
              </a:ext>
            </a:extLst>
          </p:cNvPr>
          <p:cNvSpPr>
            <a:spLocks noGrp="1"/>
          </p:cNvSpPr>
          <p:nvPr>
            <p:ph type="title"/>
          </p:nvPr>
        </p:nvSpPr>
        <p:spPr>
          <a:xfrm>
            <a:off x="838200" y="-755780"/>
            <a:ext cx="10515600" cy="3116425"/>
          </a:xfrm>
        </p:spPr>
        <p:txBody>
          <a:bodyPr>
            <a:normAutofit/>
          </a:bodyPr>
          <a:lstStyle/>
          <a:p>
            <a:pPr marL="285750" indent="-285750">
              <a:lnSpc>
                <a:spcPct val="100000"/>
              </a:lnSpc>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Tại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thư</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sau</a:t>
            </a:r>
            <a:r>
              <a:rPr lang="en-US" sz="1700" dirty="0">
                <a:latin typeface="Times New Roman" panose="02020603050405020304" pitchFamily="18" charset="0"/>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1. Database Engine Services (</a:t>
            </a:r>
            <a:r>
              <a:rPr lang="en-US" sz="1700" dirty="0" err="1">
                <a:latin typeface="Times New Roman" panose="02020603050405020304" pitchFamily="18" charset="0"/>
                <a:cs typeface="Times New Roman" panose="02020603050405020304" pitchFamily="18" charset="0"/>
              </a:rPr>
              <a:t>Bắt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buộc</a:t>
            </a:r>
            <a:r>
              <a:rPr lang="en-US" sz="1700" dirty="0">
                <a:latin typeface="Times New Roman" panose="02020603050405020304" pitchFamily="18" charset="0"/>
                <a:cs typeface="Times New Roman" panose="02020603050405020304" pitchFamily="18" charset="0"/>
              </a:rPr>
              <a:t>) → </a:t>
            </a:r>
            <a:r>
              <a:rPr lang="en-US" sz="1700" dirty="0" err="1">
                <a:latin typeface="Times New Roman" panose="02020603050405020304" pitchFamily="18" charset="0"/>
                <a:cs typeface="Times New Roman" panose="02020603050405020304" pitchFamily="18" charset="0"/>
              </a:rPr>
              <a:t>vì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đây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thành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chạy</a:t>
            </a:r>
            <a:r>
              <a:rPr lang="en-US" sz="1700" dirty="0">
                <a:latin typeface="Times New Roman" panose="02020603050405020304" pitchFamily="18" charset="0"/>
                <a:cs typeface="Times New Roman" panose="02020603050405020304" pitchFamily="18" charset="0"/>
              </a:rPr>
              <a:t> SQL Server.</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2. SQL Sever Replication →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giữa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sever</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3. Full-Text and Semantic Extractions for Search →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tìm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kiếm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nâng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cao</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4. Machine Leaning Services and Language Extensions →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chạy</a:t>
            </a:r>
            <a:r>
              <a:rPr lang="en-US" sz="1700" dirty="0">
                <a:latin typeface="Times New Roman" panose="02020603050405020304" pitchFamily="18" charset="0"/>
                <a:cs typeface="Times New Roman" panose="02020603050405020304" pitchFamily="18" charset="0"/>
              </a:rPr>
              <a:t> ML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SQL Sever</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Sau </a:t>
            </a:r>
            <a:r>
              <a:rPr lang="en-US" sz="1700" dirty="0" err="1">
                <a:latin typeface="Times New Roman" panose="02020603050405020304" pitchFamily="18" charset="0"/>
                <a:cs typeface="Times New Roman" panose="02020603050405020304" pitchFamily="18" charset="0"/>
              </a:rPr>
              <a:t>đó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ấn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Next</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376ECBBC-15FA-F967-A6D3-60137B8AB037}"/>
              </a:ext>
            </a:extLst>
          </p:cNvPr>
          <p:cNvPicPr>
            <a:picLocks noGrp="1" noChangeAspect="1"/>
          </p:cNvPicPr>
          <p:nvPr>
            <p:ph idx="1"/>
          </p:nvPr>
        </p:nvPicPr>
        <p:blipFill>
          <a:blip r:embed="rId2"/>
          <a:stretch>
            <a:fillRect/>
          </a:stretch>
        </p:blipFill>
        <p:spPr>
          <a:xfrm>
            <a:off x="2715208" y="2006082"/>
            <a:ext cx="6540759" cy="4581330"/>
          </a:xfrm>
        </p:spPr>
      </p:pic>
    </p:spTree>
    <p:extLst>
      <p:ext uri="{BB962C8B-B14F-4D97-AF65-F5344CB8AC3E}">
        <p14:creationId xmlns:p14="http://schemas.microsoft.com/office/powerpoint/2010/main" val="360765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75C8E0D-7A35-EDE0-814F-A142D0249F8F}"/>
              </a:ext>
            </a:extLst>
          </p:cNvPr>
          <p:cNvSpPr>
            <a:spLocks noGrp="1"/>
          </p:cNvSpPr>
          <p:nvPr>
            <p:ph type="title"/>
          </p:nvPr>
        </p:nvSpPr>
        <p:spPr>
          <a:xfrm>
            <a:off x="838200" y="365125"/>
            <a:ext cx="10515600" cy="1445014"/>
          </a:xfrm>
        </p:spPr>
        <p:txBody>
          <a:bodyPr>
            <a:normAutofit/>
          </a:bodyPr>
          <a:lstStyle/>
          <a:p>
            <a:pPr marL="285750" indent="-285750">
              <a:buFont typeface="Arial" panose="020B0604020202020204" pitchFamily="34" charset="0"/>
              <a:buChar char="•"/>
            </a:pP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Named instance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tên</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riêng</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cho</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instance).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Ấn</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Next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rồi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chờ</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đợi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để</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tải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BCB8C430-5E28-FB89-4BD1-FC680D295694}"/>
              </a:ext>
            </a:extLst>
          </p:cNvPr>
          <p:cNvPicPr>
            <a:picLocks noGrp="1" noChangeAspect="1"/>
          </p:cNvPicPr>
          <p:nvPr>
            <p:ph idx="1"/>
          </p:nvPr>
        </p:nvPicPr>
        <p:blipFill>
          <a:blip r:embed="rId2"/>
          <a:stretch>
            <a:fillRect/>
          </a:stretch>
        </p:blipFill>
        <p:spPr>
          <a:xfrm>
            <a:off x="3191069" y="1418252"/>
            <a:ext cx="6288833" cy="4999978"/>
          </a:xfrm>
        </p:spPr>
      </p:pic>
    </p:spTree>
    <p:extLst>
      <p:ext uri="{BB962C8B-B14F-4D97-AF65-F5344CB8AC3E}">
        <p14:creationId xmlns:p14="http://schemas.microsoft.com/office/powerpoint/2010/main" val="425620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40F187-3F31-CBF5-B80E-749835B367C4}"/>
              </a:ext>
            </a:extLst>
          </p:cNvPr>
          <p:cNvSpPr>
            <a:spLocks noGrp="1"/>
          </p:cNvSpPr>
          <p:nvPr>
            <p:ph type="title"/>
          </p:nvPr>
        </p:nvSpPr>
        <p:spPr>
          <a:xfrm>
            <a:off x="838200" y="365125"/>
            <a:ext cx="10515600" cy="1790246"/>
          </a:xfrm>
        </p:spPr>
        <p:txBody>
          <a:bodyPr>
            <a:normAutofit/>
          </a:bodyPr>
          <a:lstStyle/>
          <a:p>
            <a:pPr marL="285750" indent="-285750">
              <a:lnSpc>
                <a:spcPct val="100000"/>
              </a:lnSpc>
              <a:buFont typeface="Arial" panose="020B0604020202020204" pitchFamily="34" charset="0"/>
              <a:buChar char="•"/>
            </a:pP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Ở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Server Configuration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ta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làm</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các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bước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sau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1.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Giữ</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nguyên</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các</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giá</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trị</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mặc</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định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không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có</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yêu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cầu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đặc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biệt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2.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muốn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 Browser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luôn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chạy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hãy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Startup Type</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của</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Browser</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thành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Automatic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mặc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định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nó</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đang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Disabled</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Điều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này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hữu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ích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muốn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kết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nối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từ</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xa.</a:t>
            </a:r>
            <a:b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3.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Tích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vào</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ô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Grant Perform Volume Maintenance Tasks</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muốn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cải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thiện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hiệu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suất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ghi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dữ</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liệu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tùy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4.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Nhấn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để</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tiếp</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tục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D7D41B0D-DC83-3966-F7E4-DC90120A5FEC}"/>
              </a:ext>
            </a:extLst>
          </p:cNvPr>
          <p:cNvPicPr>
            <a:picLocks noGrp="1" noChangeAspect="1"/>
          </p:cNvPicPr>
          <p:nvPr>
            <p:ph idx="1"/>
          </p:nvPr>
        </p:nvPicPr>
        <p:blipFill>
          <a:blip r:embed="rId2"/>
          <a:stretch>
            <a:fillRect/>
          </a:stretch>
        </p:blipFill>
        <p:spPr>
          <a:xfrm>
            <a:off x="3144416" y="2225512"/>
            <a:ext cx="5822302" cy="4351338"/>
          </a:xfrm>
        </p:spPr>
      </p:pic>
    </p:spTree>
    <p:extLst>
      <p:ext uri="{BB962C8B-B14F-4D97-AF65-F5344CB8AC3E}">
        <p14:creationId xmlns:p14="http://schemas.microsoft.com/office/powerpoint/2010/main" val="17673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2CC77C-74BF-4E65-0C84-1667FFB57EA4}"/>
              </a:ext>
            </a:extLst>
          </p:cNvPr>
          <p:cNvSpPr>
            <a:spLocks noGrp="1"/>
          </p:cNvSpPr>
          <p:nvPr>
            <p:ph type="title"/>
          </p:nvPr>
        </p:nvSpPr>
        <p:spPr>
          <a:xfrm>
            <a:off x="838200" y="83976"/>
            <a:ext cx="10515600" cy="989043"/>
          </a:xfrm>
        </p:spPr>
        <p:txBody>
          <a:bodyPr>
            <a:noAutofit/>
          </a:bodyPr>
          <a:lstStyle/>
          <a:p>
            <a:pPr>
              <a:lnSpc>
                <a:spcPct val="150000"/>
              </a:lnSpc>
            </a:pPr>
            <a:r>
              <a:rPr lang="en-US" sz="2000" u="sng" dirty="0"/>
              <a:t>1.</a:t>
            </a:r>
            <a:r>
              <a:rPr lang="en-US" sz="2000" dirty="0"/>
              <a:t> </a:t>
            </a:r>
            <a:r>
              <a:rPr lang="en-US" sz="2000" dirty="0" err="1"/>
              <a:t>Truy</a:t>
            </a:r>
            <a:r>
              <a:rPr lang="en-US" sz="2000" dirty="0"/>
              <a:t> </a:t>
            </a:r>
            <a:r>
              <a:rPr lang="en-US" sz="2000" dirty="0" err="1"/>
              <a:t>cập</a:t>
            </a:r>
            <a:r>
              <a:rPr lang="en-US" sz="2000" dirty="0"/>
              <a:t> </a:t>
            </a:r>
            <a:r>
              <a:rPr lang="en-US" sz="2000" dirty="0" err="1"/>
              <a:t>trang</a:t>
            </a:r>
            <a:r>
              <a:rPr lang="en-US" sz="2000" dirty="0"/>
              <a:t> web </a:t>
            </a:r>
            <a:r>
              <a:rPr lang="en-US" sz="2000" dirty="0">
                <a:solidFill>
                  <a:schemeClr val="tx2">
                    <a:lumMod val="50000"/>
                    <a:lumOff val="50000"/>
                  </a:schemeClr>
                </a:solidFill>
                <a:hlinkClick r:id="rId2">
                  <a:extLst>
                    <a:ext uri="{A12FA001-AC4F-418D-AE19-62706E023703}">
                      <ahyp:hlinkClr xmlns:ahyp="http://schemas.microsoft.com/office/drawing/2018/hyperlinkcolor" val="tx"/>
                    </a:ext>
                  </a:extLst>
                </a:hlinkClick>
              </a:rPr>
              <a:t>https://www.microsoft.com/en-us/sql-server/sql-server-downloads</a:t>
            </a:r>
            <a:r>
              <a:rPr lang="en-US" sz="2000" dirty="0">
                <a:solidFill>
                  <a:schemeClr val="tx2">
                    <a:lumMod val="50000"/>
                    <a:lumOff val="50000"/>
                  </a:schemeClr>
                </a:solidFill>
              </a:rPr>
              <a:t> </a:t>
            </a:r>
            <a:r>
              <a:rPr lang="en-US" sz="2000" dirty="0" err="1"/>
              <a:t>lướt</a:t>
            </a:r>
            <a:r>
              <a:rPr lang="en-US" sz="2000" dirty="0"/>
              <a:t> </a:t>
            </a:r>
            <a:r>
              <a:rPr lang="en-US" sz="2000" dirty="0" err="1"/>
              <a:t>xuống</a:t>
            </a:r>
            <a:r>
              <a:rPr lang="en-US" sz="2000" dirty="0"/>
              <a:t> </a:t>
            </a:r>
            <a:r>
              <a:rPr lang="en-US" sz="2000" dirty="0" err="1"/>
              <a:t>một</a:t>
            </a:r>
            <a:r>
              <a:rPr lang="en-US" sz="2000" dirty="0"/>
              <a:t> </a:t>
            </a:r>
            <a:r>
              <a:rPr lang="en-US" sz="2000" dirty="0" err="1"/>
              <a:t>đoạn</a:t>
            </a:r>
            <a:r>
              <a:rPr lang="en-US" sz="2000" dirty="0"/>
              <a:t> </a:t>
            </a:r>
            <a:r>
              <a:rPr lang="en-US" sz="2000" dirty="0" err="1"/>
              <a:t>sẽ</a:t>
            </a:r>
            <a:r>
              <a:rPr lang="en-US" sz="2000" dirty="0"/>
              <a:t> </a:t>
            </a:r>
            <a:r>
              <a:rPr lang="en-US" sz="2000" dirty="0" err="1"/>
              <a:t>xuất</a:t>
            </a:r>
            <a:r>
              <a:rPr lang="en-US" sz="2000" dirty="0"/>
              <a:t> </a:t>
            </a:r>
            <a:r>
              <a:rPr lang="en-US" sz="2000" dirty="0" err="1"/>
              <a:t>hiện</a:t>
            </a:r>
            <a:r>
              <a:rPr lang="en-US" sz="2000" dirty="0"/>
              <a:t> 2 </a:t>
            </a:r>
            <a:r>
              <a:rPr lang="en-US" sz="2000" dirty="0" err="1"/>
              <a:t>phiên</a:t>
            </a:r>
            <a:r>
              <a:rPr lang="en-US" sz="2000" dirty="0"/>
              <a:t> </a:t>
            </a:r>
            <a:r>
              <a:rPr lang="en-US" sz="2000" dirty="0" err="1"/>
              <a:t>bản</a:t>
            </a:r>
            <a:r>
              <a:rPr lang="en-US" sz="2000" dirty="0"/>
              <a:t> </a:t>
            </a:r>
            <a:r>
              <a:rPr lang="en-US" sz="2000" dirty="0" err="1"/>
              <a:t>như</a:t>
            </a:r>
            <a:r>
              <a:rPr lang="en-US" sz="2000" dirty="0"/>
              <a:t> </a:t>
            </a:r>
            <a:r>
              <a:rPr lang="en-US" sz="2000" dirty="0" err="1"/>
              <a:t>trên</a:t>
            </a:r>
            <a:r>
              <a:rPr lang="en-US" sz="2000" dirty="0"/>
              <a:t> </a:t>
            </a:r>
            <a:r>
              <a:rPr lang="en-US" sz="2000" dirty="0" err="1"/>
              <a:t>ảnh</a:t>
            </a:r>
            <a:r>
              <a:rPr lang="en-US" sz="2000" dirty="0"/>
              <a:t>:</a:t>
            </a:r>
            <a:br>
              <a:rPr lang="en-US" sz="2000" dirty="0"/>
            </a:br>
            <a:endParaRPr lang="en-US" sz="2000" dirty="0"/>
          </a:p>
        </p:txBody>
      </p:sp>
      <p:sp>
        <p:nvSpPr>
          <p:cNvPr id="3" name="Chỗ dành sẵn cho Nội dung 2">
            <a:extLst>
              <a:ext uri="{FF2B5EF4-FFF2-40B4-BE49-F238E27FC236}">
                <a16:creationId xmlns:a16="http://schemas.microsoft.com/office/drawing/2014/main" id="{BE71CCFB-0BDA-A13E-3ABB-C09E02106412}"/>
              </a:ext>
            </a:extLst>
          </p:cNvPr>
          <p:cNvSpPr>
            <a:spLocks noGrp="1"/>
          </p:cNvSpPr>
          <p:nvPr>
            <p:ph idx="1"/>
          </p:nvPr>
        </p:nvSpPr>
        <p:spPr>
          <a:xfrm>
            <a:off x="838200" y="4767843"/>
            <a:ext cx="10515600" cy="1409119"/>
          </a:xfrm>
        </p:spPr>
        <p:txBody>
          <a:bodyPr>
            <a:normAutofit/>
          </a:bodyPr>
          <a:lstStyle/>
          <a:p>
            <a:pPr>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Developer: </a:t>
            </a:r>
            <a:r>
              <a:rPr lang="en-US" sz="1700" dirty="0" err="1">
                <a:latin typeface="Times New Roman" panose="02020603050405020304" pitchFamily="18" charset="0"/>
                <a:cs typeface="Times New Roman" panose="02020603050405020304" pitchFamily="18" charset="0"/>
              </a:rPr>
              <a:t>đầy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đủ</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phép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nghiệm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môi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trường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xuất</a:t>
            </a:r>
            <a:r>
              <a:rPr lang="en-US" sz="17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Express: </a:t>
            </a:r>
            <a:r>
              <a:rPr lang="en-US" sz="1700" dirty="0" err="1">
                <a:latin typeface="Times New Roman" panose="02020603050405020304" pitchFamily="18" charset="0"/>
                <a:cs typeface="Times New Roman" panose="02020603050405020304" pitchFamily="18" charset="0"/>
              </a:rPr>
              <a:t>nhẹ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miễn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hợp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nhỏ</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môi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trường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xuất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yêu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cao</a:t>
            </a:r>
            <a:r>
              <a:rPr lang="en-US" sz="1700" dirty="0">
                <a:latin typeface="Times New Roman" panose="02020603050405020304" pitchFamily="18" charset="0"/>
                <a:cs typeface="Times New Roman" panose="02020603050405020304" pitchFamily="18" charset="0"/>
              </a:rPr>
              <a:t>.</a:t>
            </a:r>
          </a:p>
        </p:txBody>
      </p:sp>
      <p:pic>
        <p:nvPicPr>
          <p:cNvPr id="5" name="Hình ảnh 4">
            <a:extLst>
              <a:ext uri="{FF2B5EF4-FFF2-40B4-BE49-F238E27FC236}">
                <a16:creationId xmlns:a16="http://schemas.microsoft.com/office/drawing/2014/main" id="{03D4DD7B-43ED-9D9B-27D4-332434844A1E}"/>
              </a:ext>
            </a:extLst>
          </p:cNvPr>
          <p:cNvPicPr>
            <a:picLocks noChangeAspect="1"/>
          </p:cNvPicPr>
          <p:nvPr/>
        </p:nvPicPr>
        <p:blipFill>
          <a:blip r:embed="rId3"/>
          <a:stretch>
            <a:fillRect/>
          </a:stretch>
        </p:blipFill>
        <p:spPr>
          <a:xfrm>
            <a:off x="2780522" y="1278293"/>
            <a:ext cx="6335486" cy="3489549"/>
          </a:xfrm>
          <a:prstGeom prst="rect">
            <a:avLst/>
          </a:prstGeom>
        </p:spPr>
      </p:pic>
    </p:spTree>
    <p:extLst>
      <p:ext uri="{BB962C8B-B14F-4D97-AF65-F5344CB8AC3E}">
        <p14:creationId xmlns:p14="http://schemas.microsoft.com/office/powerpoint/2010/main" val="4148983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06B061-C922-5750-048F-CC54D7755628}"/>
              </a:ext>
            </a:extLst>
          </p:cNvPr>
          <p:cNvSpPr>
            <a:spLocks noGrp="1"/>
          </p:cNvSpPr>
          <p:nvPr>
            <p:ph type="title"/>
          </p:nvPr>
        </p:nvSpPr>
        <p:spPr>
          <a:xfrm>
            <a:off x="838200" y="811763"/>
            <a:ext cx="10515600" cy="1471062"/>
          </a:xfrm>
        </p:spPr>
        <p:txBody>
          <a:bodyPr>
            <a:normAutofit fontScale="90000"/>
          </a:bodyPr>
          <a:lstStyle/>
          <a:p>
            <a:pPr marL="285750" indent="-285750">
              <a:lnSpc>
                <a:spcPct val="100000"/>
              </a:lnSpc>
              <a:buFont typeface="Arial" panose="020B0604020202020204" pitchFamily="34" charset="0"/>
              <a:buChar char="•"/>
            </a:pP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Ở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bước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 Configuration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cần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thực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hiện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1.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chế</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độ</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xác</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thực</a:t>
            </a:r>
            <a:b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muốn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sử</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dụng</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cả</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xác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thực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và</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Windows,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Mixed Mode</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đã</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được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sẵn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trong</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ảnh</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2.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mật</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khẩu</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cho</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tài</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khoản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sa</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Nhập</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mật</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khẩu</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mạnh</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vào</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cả</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hai</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ô </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Enter password</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và</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Confirm password</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3.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quản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trị</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viên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a:t>
            </a:r>
            <a:b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Nhấn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Add Current User</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để</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thêm</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tài</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khoản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hiện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tại</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của</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làm</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quản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trị</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viên</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4. </a:t>
            </a:r>
            <a:r>
              <a:rPr lang="en-US" sz="1800" b="1"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Nhấn</a:t>
            </a:r>
            <a:r>
              <a:rPr lang="en-US" sz="1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"Next"</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để</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tiếp</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tục</a:t>
            </a:r>
            <a: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5" name="Chỗ dành sẵn cho Nội dung 4">
            <a:extLst>
              <a:ext uri="{FF2B5EF4-FFF2-40B4-BE49-F238E27FC236}">
                <a16:creationId xmlns:a16="http://schemas.microsoft.com/office/drawing/2014/main" id="{38D68B52-D831-8475-CA4F-4CE0D1E2125A}"/>
              </a:ext>
            </a:extLst>
          </p:cNvPr>
          <p:cNvPicPr>
            <a:picLocks noGrp="1" noChangeAspect="1"/>
          </p:cNvPicPr>
          <p:nvPr>
            <p:ph idx="1"/>
          </p:nvPr>
        </p:nvPicPr>
        <p:blipFill>
          <a:blip r:embed="rId2"/>
          <a:stretch>
            <a:fillRect/>
          </a:stretch>
        </p:blipFill>
        <p:spPr>
          <a:xfrm>
            <a:off x="3088433" y="2189420"/>
            <a:ext cx="5990253" cy="4397991"/>
          </a:xfrm>
        </p:spPr>
      </p:pic>
    </p:spTree>
    <p:extLst>
      <p:ext uri="{BB962C8B-B14F-4D97-AF65-F5344CB8AC3E}">
        <p14:creationId xmlns:p14="http://schemas.microsoft.com/office/powerpoint/2010/main" val="149326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A57DDB1-9048-1DD9-944F-9946B568CEDE}"/>
              </a:ext>
            </a:extLst>
          </p:cNvPr>
          <p:cNvSpPr>
            <a:spLocks noGrp="1"/>
          </p:cNvSpPr>
          <p:nvPr>
            <p:ph type="title"/>
          </p:nvPr>
        </p:nvSpPr>
        <p:spPr/>
        <p:txBody>
          <a:bodyPr>
            <a:normAutofit/>
          </a:bodyPr>
          <a:lstStyle/>
          <a:p>
            <a:pPr>
              <a:lnSpc>
                <a:spcPct val="150000"/>
              </a:lnSpc>
            </a:pP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Tới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bước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này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hãy</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chờ</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b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b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cài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thành</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công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rồi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ấn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Close.</a:t>
            </a:r>
            <a:br>
              <a:rPr lang="en-US" sz="17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7" name="Image 0">
            <a:extLst>
              <a:ext uri="{FF2B5EF4-FFF2-40B4-BE49-F238E27FC236}">
                <a16:creationId xmlns:a16="http://schemas.microsoft.com/office/drawing/2014/main" id="{0421B7CA-F4E4-E344-1CCB-09A7BC2466E3}"/>
              </a:ext>
            </a:extLst>
          </p:cNvPr>
          <p:cNvPicPr>
            <a:picLocks noGrp="1" noChangeAspect="1"/>
          </p:cNvPicPr>
          <p:nvPr>
            <p:ph idx="1"/>
          </p:nvPr>
        </p:nvPicPr>
        <p:blipFill>
          <a:blip r:embed="rId2"/>
          <a:stretch>
            <a:fillRect/>
          </a:stretch>
        </p:blipFill>
        <p:spPr>
          <a:xfrm>
            <a:off x="580246" y="1833235"/>
            <a:ext cx="5341583" cy="4361060"/>
          </a:xfrm>
          <a:prstGeom prst="rect">
            <a:avLst/>
          </a:prstGeom>
        </p:spPr>
      </p:pic>
      <p:pic>
        <p:nvPicPr>
          <p:cNvPr id="8" name="Image 1">
            <a:extLst>
              <a:ext uri="{FF2B5EF4-FFF2-40B4-BE49-F238E27FC236}">
                <a16:creationId xmlns:a16="http://schemas.microsoft.com/office/drawing/2014/main" id="{D7DBF54D-787B-6936-4478-EAC275601BD7}"/>
              </a:ext>
            </a:extLst>
          </p:cNvPr>
          <p:cNvPicPr>
            <a:picLocks noChangeAspect="1"/>
          </p:cNvPicPr>
          <p:nvPr/>
        </p:nvPicPr>
        <p:blipFill>
          <a:blip r:embed="rId3"/>
          <a:stretch>
            <a:fillRect/>
          </a:stretch>
        </p:blipFill>
        <p:spPr>
          <a:xfrm>
            <a:off x="6270173" y="1833235"/>
            <a:ext cx="5511282" cy="4361060"/>
          </a:xfrm>
          <a:prstGeom prst="rect">
            <a:avLst/>
          </a:prstGeom>
        </p:spPr>
      </p:pic>
    </p:spTree>
    <p:extLst>
      <p:ext uri="{BB962C8B-B14F-4D97-AF65-F5344CB8AC3E}">
        <p14:creationId xmlns:p14="http://schemas.microsoft.com/office/powerpoint/2010/main" val="326631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D992CDA-743A-9440-AC23-F7E330A6EECC}"/>
              </a:ext>
            </a:extLst>
          </p:cNvPr>
          <p:cNvSpPr>
            <a:spLocks noGrp="1"/>
          </p:cNvSpPr>
          <p:nvPr>
            <p:ph type="title"/>
          </p:nvPr>
        </p:nvSpPr>
        <p:spPr/>
        <p:txBody>
          <a:bodyPr>
            <a:normAutofit/>
          </a:bodyPr>
          <a:lstStyle/>
          <a:p>
            <a:pPr algn="ctr"/>
            <a:r>
              <a:rPr lang="en-US" sz="2000" dirty="0">
                <a:latin typeface="Times New Roman" panose="02020603050405020304" pitchFamily="18" charset="0"/>
                <a:cs typeface="Times New Roman" panose="02020603050405020304" pitchFamily="18" charset="0"/>
              </a:rPr>
              <a:t>2. </a:t>
            </a:r>
            <a:r>
              <a:rPr lang="en-US" sz="2000" kern="0" spc="-89" dirty="0" err="1">
                <a:latin typeface="Times New Roman" panose="02020603050405020304" pitchFamily="18" charset="0"/>
                <a:ea typeface="Source Serif Pro Semi Bold" pitchFamily="34" charset="-122"/>
                <a:cs typeface="Times New Roman" panose="02020603050405020304" pitchFamily="18" charset="0"/>
              </a:rPr>
              <a:t>Cài</a:t>
            </a:r>
            <a:r>
              <a:rPr lang="en-US" sz="2000" kern="0" spc="-89" dirty="0">
                <a:latin typeface="Times New Roman" panose="02020603050405020304" pitchFamily="18" charset="0"/>
                <a:ea typeface="Source Serif Pro Semi Bold" pitchFamily="34" charset="-122"/>
                <a:cs typeface="Times New Roman" panose="02020603050405020304" pitchFamily="18" charset="0"/>
              </a:rPr>
              <a:t> </a:t>
            </a:r>
            <a:r>
              <a:rPr lang="en-US" sz="2000" kern="0" spc="-89" dirty="0" err="1">
                <a:latin typeface="Times New Roman" panose="02020603050405020304" pitchFamily="18" charset="0"/>
                <a:ea typeface="Source Serif Pro Semi Bold" pitchFamily="34" charset="-122"/>
                <a:cs typeface="Times New Roman" panose="02020603050405020304" pitchFamily="18" charset="0"/>
              </a:rPr>
              <a:t>Đặt</a:t>
            </a:r>
            <a:r>
              <a:rPr lang="en-US" sz="2000" kern="0" spc="-89" dirty="0">
                <a:latin typeface="Times New Roman" panose="02020603050405020304" pitchFamily="18" charset="0"/>
                <a:ea typeface="Source Serif Pro Semi Bold" pitchFamily="34" charset="-122"/>
                <a:cs typeface="Times New Roman" panose="02020603050405020304" pitchFamily="18" charset="0"/>
              </a:rPr>
              <a:t> SQL Server Management Studio (SSMS)</a:t>
            </a:r>
            <a:endParaRPr lang="en-US" sz="2000"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59EF6C1C-680F-B93C-255B-85205AAD417B}"/>
              </a:ext>
            </a:extLst>
          </p:cNvPr>
          <p:cNvSpPr>
            <a:spLocks noGrp="1"/>
          </p:cNvSpPr>
          <p:nvPr>
            <p:ph idx="1"/>
          </p:nvPr>
        </p:nvSpPr>
        <p:spPr/>
        <p:txBody>
          <a:bodyPr>
            <a:normAutofit/>
          </a:bodyPr>
          <a:lstStyle/>
          <a:p>
            <a:pPr marL="0" indent="0">
              <a:buNone/>
            </a:pPr>
            <a:r>
              <a:rPr lang="en-US" sz="1700" dirty="0" err="1">
                <a:latin typeface="Times New Roman" panose="02020603050405020304" pitchFamily="18" charset="0"/>
                <a:cs typeface="Times New Roman" panose="02020603050405020304" pitchFamily="18" charset="0"/>
              </a:rPr>
              <a:t>Bước</a:t>
            </a:r>
            <a:r>
              <a:rPr lang="en-US" sz="1700" dirty="0">
                <a:latin typeface="Times New Roman" panose="02020603050405020304" pitchFamily="18" charset="0"/>
                <a:cs typeface="Times New Roman" panose="02020603050405020304" pitchFamily="18" charset="0"/>
              </a:rPr>
              <a:t> 1: </a:t>
            </a:r>
            <a:r>
              <a:rPr lang="en-US" sz="1700" dirty="0" err="1">
                <a:latin typeface="Times New Roman" panose="02020603050405020304" pitchFamily="18" charset="0"/>
                <a:cs typeface="Times New Roman" panose="02020603050405020304" pitchFamily="18" charset="0"/>
              </a:rPr>
              <a:t>Tải</a:t>
            </a:r>
            <a:r>
              <a:rPr lang="en-US" sz="1700" dirty="0">
                <a:latin typeface="Times New Roman" panose="02020603050405020304" pitchFamily="18" charset="0"/>
                <a:cs typeface="Times New Roman" panose="02020603050405020304" pitchFamily="18" charset="0"/>
              </a:rPr>
              <a:t> file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SSMS</a:t>
            </a:r>
          </a:p>
          <a:p>
            <a:pPr marL="342900" indent="-342900" algn="l">
              <a:buSzPct val="100000"/>
              <a:buChar char="•"/>
            </a:pP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Management Studio (SSMS),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một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công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cụ</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quan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trọng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để</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quản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lý</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và</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thao</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tác</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với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cơ</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sở</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dữ</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liệu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a:t>
            </a:r>
          </a:p>
          <a:p>
            <a:pPr marL="342900" indent="-342900">
              <a:buSzPct val="100000"/>
            </a:pP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Đầu</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tiên</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là</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tải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file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cài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SSMS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từ</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trang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Web </a:t>
            </a:r>
            <a:r>
              <a:rPr lang="en-US" sz="1700" u="sng" kern="0" spc="-38" dirty="0">
                <a:solidFill>
                  <a:srgbClr val="D75BE2"/>
                </a:solidFill>
                <a:latin typeface="Times New Roman" panose="02020603050405020304" pitchFamily="18" charset="0"/>
                <a:ea typeface="Source Sans Pro" pitchFamily="34" charset="-122"/>
                <a:cs typeface="Times New Roman" panose="02020603050405020304" pitchFamily="18" charset="0"/>
                <a:hlinkClick r:id="rId2"/>
              </a:rPr>
              <a:t>https://aka.ms/ssmsfullsetup</a:t>
            </a:r>
            <a:endParaRPr lang="en-US" sz="1700" u="sng" kern="0" spc="-38" dirty="0">
              <a:solidFill>
                <a:srgbClr val="D75BE2"/>
              </a:solidFill>
              <a:latin typeface="Times New Roman" panose="02020603050405020304" pitchFamily="18" charset="0"/>
              <a:ea typeface="Source Sans Pro" pitchFamily="34" charset="-122"/>
              <a:cs typeface="Times New Roman" panose="02020603050405020304" pitchFamily="18" charset="0"/>
            </a:endParaRPr>
          </a:p>
          <a:p>
            <a:pPr marL="342900" indent="-342900">
              <a:buSzPct val="100000"/>
            </a:pPr>
            <a:endParaRPr lang="en-US" sz="1700" dirty="0">
              <a:latin typeface="Times New Roman" panose="02020603050405020304" pitchFamily="18" charset="0"/>
              <a:cs typeface="Times New Roman" panose="02020603050405020304" pitchFamily="18" charset="0"/>
            </a:endParaRPr>
          </a:p>
          <a:p>
            <a:pPr marL="342900" indent="-342900" algn="l">
              <a:buSzPct val="100000"/>
              <a:buChar char="•"/>
            </a:pPr>
            <a:endParaRPr lang="en-US" sz="1700" dirty="0">
              <a:latin typeface="Times New Roman" panose="02020603050405020304" pitchFamily="18" charset="0"/>
              <a:cs typeface="Times New Roman" panose="02020603050405020304" pitchFamily="18" charset="0"/>
            </a:endParaRPr>
          </a:p>
          <a:p>
            <a:pPr marL="342900" indent="-342900" algn="l">
              <a:buSzPct val="100000"/>
              <a:buChar char="•"/>
            </a:pPr>
            <a:endParaRPr lang="en-US" sz="1700" dirty="0">
              <a:latin typeface="Times New Roman" panose="02020603050405020304" pitchFamily="18" charset="0"/>
              <a:cs typeface="Times New Roman" panose="02020603050405020304" pitchFamily="18" charset="0"/>
            </a:endParaRPr>
          </a:p>
          <a:p>
            <a:pPr marL="342900" indent="-342900" algn="l">
              <a:buSzPct val="100000"/>
              <a:buChar char="•"/>
            </a:pP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khi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tải</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xong</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mở</a:t>
            </a:r>
            <a:r>
              <a:rPr lang="en-US" sz="17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file </a:t>
            </a:r>
            <a:r>
              <a:rPr lang="en-US" sz="17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đó</a:t>
            </a:r>
            <a:endParaRPr lang="en-US" sz="1700" dirty="0">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2DAF6B20-5492-5325-CC0A-371C5534FDE5}"/>
              </a:ext>
            </a:extLst>
          </p:cNvPr>
          <p:cNvPicPr>
            <a:picLocks noChangeAspect="1"/>
          </p:cNvPicPr>
          <p:nvPr/>
        </p:nvPicPr>
        <p:blipFill>
          <a:blip r:embed="rId3"/>
          <a:stretch>
            <a:fillRect/>
          </a:stretch>
        </p:blipFill>
        <p:spPr>
          <a:xfrm>
            <a:off x="2183614" y="2950917"/>
            <a:ext cx="7544853" cy="714475"/>
          </a:xfrm>
          <a:prstGeom prst="rect">
            <a:avLst/>
          </a:prstGeom>
        </p:spPr>
      </p:pic>
    </p:spTree>
    <p:extLst>
      <p:ext uri="{BB962C8B-B14F-4D97-AF65-F5344CB8AC3E}">
        <p14:creationId xmlns:p14="http://schemas.microsoft.com/office/powerpoint/2010/main" val="326837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4CD803-FBED-3DCF-A5A3-78B28E634F8C}"/>
              </a:ext>
            </a:extLst>
          </p:cNvPr>
          <p:cNvSpPr>
            <a:spLocks noGrp="1"/>
          </p:cNvSpPr>
          <p:nvPr>
            <p:ph type="title"/>
          </p:nvPr>
        </p:nvSpPr>
        <p:spPr/>
        <p:txBody>
          <a:bodyPr>
            <a:normAutofit/>
          </a:bodyPr>
          <a:lstStyle/>
          <a:p>
            <a:r>
              <a:rPr lang="en-US" sz="1700" dirty="0" err="1">
                <a:latin typeface="Times New Roman" panose="02020603050405020304" pitchFamily="18" charset="0"/>
                <a:cs typeface="Times New Roman" panose="02020603050405020304" pitchFamily="18" charset="0"/>
              </a:rPr>
              <a:t>Bước</a:t>
            </a:r>
            <a:r>
              <a:rPr lang="en-US" sz="1700" dirty="0">
                <a:latin typeface="Times New Roman" panose="02020603050405020304" pitchFamily="18" charset="0"/>
                <a:cs typeface="Times New Roman" panose="02020603050405020304" pitchFamily="18" charset="0"/>
              </a:rPr>
              <a:t> 2: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SSMS</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Mở</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file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vừa</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tải</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xuống</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và</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bấm</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Chờ</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đợi</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quá</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trình</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cài</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hoàn</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17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tất</a:t>
            </a:r>
            <a:r>
              <a:rPr lang="en-US" sz="17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E122C74D-8079-6F73-C711-CF190AFA0AAE}"/>
              </a:ext>
            </a:extLst>
          </p:cNvPr>
          <p:cNvPicPr>
            <a:picLocks noGrp="1" noChangeAspect="1"/>
          </p:cNvPicPr>
          <p:nvPr>
            <p:ph idx="1"/>
          </p:nvPr>
        </p:nvPicPr>
        <p:blipFill>
          <a:blip r:embed="rId2"/>
          <a:stretch>
            <a:fillRect/>
          </a:stretch>
        </p:blipFill>
        <p:spPr>
          <a:xfrm>
            <a:off x="698435" y="1907073"/>
            <a:ext cx="5010150" cy="4333875"/>
          </a:xfrm>
          <a:prstGeom prst="rect">
            <a:avLst/>
          </a:prstGeom>
        </p:spPr>
      </p:pic>
      <p:pic>
        <p:nvPicPr>
          <p:cNvPr id="5" name="Image 4">
            <a:extLst>
              <a:ext uri="{FF2B5EF4-FFF2-40B4-BE49-F238E27FC236}">
                <a16:creationId xmlns:a16="http://schemas.microsoft.com/office/drawing/2014/main" id="{DCB6ACF8-1447-9882-C936-5AF22F723801}"/>
              </a:ext>
            </a:extLst>
          </p:cNvPr>
          <p:cNvPicPr>
            <a:picLocks noChangeAspect="1"/>
          </p:cNvPicPr>
          <p:nvPr/>
        </p:nvPicPr>
        <p:blipFill>
          <a:blip r:embed="rId3"/>
          <a:stretch>
            <a:fillRect/>
          </a:stretch>
        </p:blipFill>
        <p:spPr>
          <a:xfrm>
            <a:off x="6027576" y="1907073"/>
            <a:ext cx="5856592" cy="4333875"/>
          </a:xfrm>
          <a:prstGeom prst="rect">
            <a:avLst/>
          </a:prstGeom>
        </p:spPr>
      </p:pic>
    </p:spTree>
    <p:extLst>
      <p:ext uri="{BB962C8B-B14F-4D97-AF65-F5344CB8AC3E}">
        <p14:creationId xmlns:p14="http://schemas.microsoft.com/office/powerpoint/2010/main" val="96235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85F068-CE24-7510-FF0C-9D299D38E4A3}"/>
              </a:ext>
            </a:extLst>
          </p:cNvPr>
          <p:cNvSpPr>
            <a:spLocks noGrp="1"/>
          </p:cNvSpPr>
          <p:nvPr>
            <p:ph type="title"/>
          </p:nvPr>
        </p:nvSpPr>
        <p:spPr/>
        <p:txBody>
          <a:bodyPr>
            <a:normAutofit/>
          </a:bodyPr>
          <a:lstStyle/>
          <a:p>
            <a:r>
              <a:rPr lang="en-US" sz="1700" dirty="0" err="1">
                <a:latin typeface="Times New Roman" panose="02020603050405020304" pitchFamily="18" charset="0"/>
                <a:cs typeface="Times New Roman" panose="02020603050405020304" pitchFamily="18" charset="0"/>
              </a:rPr>
              <a:t>Bước</a:t>
            </a:r>
            <a:r>
              <a:rPr lang="en-US" sz="1700" dirty="0">
                <a:latin typeface="Times New Roman" panose="02020603050405020304" pitchFamily="18" charset="0"/>
                <a:cs typeface="Times New Roman" panose="02020603050405020304" pitchFamily="18" charset="0"/>
              </a:rPr>
              <a:t> 3: Hoàn </a:t>
            </a:r>
            <a:r>
              <a:rPr lang="en-US" sz="1700" dirty="0" err="1">
                <a:latin typeface="Times New Roman" panose="02020603050405020304" pitchFamily="18" charset="0"/>
                <a:cs typeface="Times New Roman" panose="02020603050405020304" pitchFamily="18" charset="0"/>
              </a:rPr>
              <a:t>tất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Sau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ấn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Close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tất</a:t>
            </a:r>
            <a:r>
              <a:rPr lang="en-US" sz="1700" dirty="0">
                <a:latin typeface="Times New Roman" panose="02020603050405020304" pitchFamily="18" charset="0"/>
                <a:cs typeface="Times New Roman" panose="02020603050405020304" pitchFamily="18" charset="0"/>
              </a:rPr>
              <a:t>.</a:t>
            </a:r>
            <a:br>
              <a:rPr lang="en-US" sz="1700" dirty="0">
                <a:latin typeface="Times New Roman" panose="02020603050405020304" pitchFamily="18" charset="0"/>
                <a:cs typeface="Times New Roman" panose="02020603050405020304" pitchFamily="18" charset="0"/>
              </a:rPr>
            </a:br>
            <a:endParaRPr lang="en-US" sz="1700" dirty="0">
              <a:latin typeface="Times New Roman" panose="02020603050405020304" pitchFamily="18" charset="0"/>
              <a:cs typeface="Times New Roman" panose="02020603050405020304" pitchFamily="18" charset="0"/>
            </a:endParaRPr>
          </a:p>
        </p:txBody>
      </p:sp>
      <p:pic>
        <p:nvPicPr>
          <p:cNvPr id="4" name="Image 0">
            <a:extLst>
              <a:ext uri="{FF2B5EF4-FFF2-40B4-BE49-F238E27FC236}">
                <a16:creationId xmlns:a16="http://schemas.microsoft.com/office/drawing/2014/main" id="{2522849C-7D22-0AD6-B57F-C3AD086494EC}"/>
              </a:ext>
            </a:extLst>
          </p:cNvPr>
          <p:cNvPicPr>
            <a:picLocks noGrp="1" noChangeAspect="1"/>
          </p:cNvPicPr>
          <p:nvPr>
            <p:ph idx="1"/>
          </p:nvPr>
        </p:nvPicPr>
        <p:blipFill>
          <a:blip r:embed="rId2"/>
          <a:stretch>
            <a:fillRect/>
          </a:stretch>
        </p:blipFill>
        <p:spPr>
          <a:xfrm>
            <a:off x="3106277" y="1690688"/>
            <a:ext cx="5046383" cy="4351338"/>
          </a:xfrm>
          <a:prstGeom prst="rect">
            <a:avLst/>
          </a:prstGeom>
        </p:spPr>
      </p:pic>
    </p:spTree>
    <p:extLst>
      <p:ext uri="{BB962C8B-B14F-4D97-AF65-F5344CB8AC3E}">
        <p14:creationId xmlns:p14="http://schemas.microsoft.com/office/powerpoint/2010/main" val="29801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2428AB-5A41-0C96-B6AA-296F8A870480}"/>
              </a:ext>
            </a:extLst>
          </p:cNvPr>
          <p:cNvSpPr>
            <a:spLocks noGrp="1"/>
          </p:cNvSpPr>
          <p:nvPr>
            <p:ph type="title"/>
          </p:nvPr>
        </p:nvSpPr>
        <p:spPr>
          <a:xfrm>
            <a:off x="838200" y="365125"/>
            <a:ext cx="10515600" cy="922499"/>
          </a:xfrm>
        </p:spPr>
        <p:txBody>
          <a:bodyPr>
            <a:normAutofit/>
          </a:bodyPr>
          <a:lstStyle/>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Sau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ấn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file exe </a:t>
            </a:r>
            <a:r>
              <a:rPr lang="en-US" sz="1700" dirty="0" err="1">
                <a:latin typeface="Times New Roman" panose="02020603050405020304" pitchFamily="18" charset="0"/>
                <a:cs typeface="Times New Roman" panose="02020603050405020304" pitchFamily="18" charset="0"/>
              </a:rPr>
              <a:t>nó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ra</a:t>
            </a:r>
            <a:r>
              <a:rPr lang="en-US" sz="1700" dirty="0">
                <a:latin typeface="Times New Roman" panose="02020603050405020304" pitchFamily="18" charset="0"/>
                <a:cs typeface="Times New Roman" panose="02020603050405020304" pitchFamily="18" charset="0"/>
              </a:rPr>
              <a:t> 3 </a:t>
            </a:r>
            <a:r>
              <a:rPr lang="en-US" sz="1700" dirty="0" err="1">
                <a:latin typeface="Times New Roman" panose="02020603050405020304" pitchFamily="18" charset="0"/>
                <a:cs typeface="Times New Roman" panose="02020603050405020304" pitchFamily="18" charset="0"/>
              </a:rPr>
              <a:t>tuỳ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basic, custom, download media. </a:t>
            </a:r>
            <a:r>
              <a:rPr lang="en-US" sz="1700" dirty="0" err="1">
                <a:latin typeface="Times New Roman" panose="02020603050405020304" pitchFamily="18" charset="0"/>
                <a:cs typeface="Times New Roman" panose="02020603050405020304" pitchFamily="18" charset="0"/>
              </a:rPr>
              <a:t>Muốn</a:t>
            </a:r>
            <a:r>
              <a:rPr lang="en-US" sz="1700" dirty="0">
                <a:latin typeface="Times New Roman" panose="02020603050405020304" pitchFamily="18" charset="0"/>
                <a:cs typeface="Times New Roman" panose="02020603050405020304" pitchFamily="18" charset="0"/>
              </a:rPr>
              <a:t> download file ISO </a:t>
            </a:r>
            <a:r>
              <a:rPr lang="en-US" sz="1700" dirty="0" err="1">
                <a:latin typeface="Times New Roman" panose="02020603050405020304" pitchFamily="18" charset="0"/>
                <a:cs typeface="Times New Roman" panose="02020603050405020304" pitchFamily="18" charset="0"/>
              </a:rPr>
              <a:t>thì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mục</a:t>
            </a:r>
            <a:r>
              <a:rPr lang="en-US" sz="1700" dirty="0">
                <a:latin typeface="Times New Roman" panose="02020603050405020304" pitchFamily="18" charset="0"/>
                <a:cs typeface="Times New Roman" panose="02020603050405020304" pitchFamily="18" charset="0"/>
              </a:rPr>
              <a:t> download media </a:t>
            </a:r>
            <a:r>
              <a:rPr lang="en-US" sz="1700" dirty="0" err="1">
                <a:latin typeface="Times New Roman" panose="02020603050405020304" pitchFamily="18" charset="0"/>
                <a:cs typeface="Times New Roman" panose="02020603050405020304" pitchFamily="18" charset="0"/>
              </a:rPr>
              <a:t>rồi</a:t>
            </a:r>
            <a:r>
              <a:rPr lang="en-US" sz="1700" dirty="0">
                <a:latin typeface="Times New Roman" panose="02020603050405020304" pitchFamily="18" charset="0"/>
                <a:cs typeface="Times New Roman" panose="02020603050405020304" pitchFamily="18" charset="0"/>
              </a:rPr>
              <a:t> sang </a:t>
            </a:r>
            <a:r>
              <a:rPr lang="en-US" sz="1700" dirty="0" err="1">
                <a:latin typeface="Times New Roman" panose="02020603050405020304" pitchFamily="18" charset="0"/>
                <a:cs typeface="Times New Roman" panose="02020603050405020304" pitchFamily="18" charset="0"/>
              </a:rPr>
              <a:t>ảnh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thứ</a:t>
            </a:r>
            <a:r>
              <a:rPr lang="en-US" sz="1700" dirty="0">
                <a:latin typeface="Times New Roman" panose="02020603050405020304" pitchFamily="18" charset="0"/>
                <a:cs typeface="Times New Roman" panose="02020603050405020304" pitchFamily="18" charset="0"/>
              </a:rPr>
              <a:t> 2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tiếp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C95D8191-1F09-8EAE-768E-A75D08CF9809}"/>
              </a:ext>
            </a:extLst>
          </p:cNvPr>
          <p:cNvPicPr>
            <a:picLocks noGrp="1" noChangeAspect="1"/>
          </p:cNvPicPr>
          <p:nvPr>
            <p:ph idx="1"/>
          </p:nvPr>
        </p:nvPicPr>
        <p:blipFill>
          <a:blip r:embed="rId2"/>
          <a:stretch>
            <a:fillRect/>
          </a:stretch>
        </p:blipFill>
        <p:spPr>
          <a:xfrm>
            <a:off x="152401" y="1399593"/>
            <a:ext cx="5766318" cy="4917232"/>
          </a:xfrm>
        </p:spPr>
      </p:pic>
      <p:pic>
        <p:nvPicPr>
          <p:cNvPr id="7" name="Hình ảnh 6">
            <a:extLst>
              <a:ext uri="{FF2B5EF4-FFF2-40B4-BE49-F238E27FC236}">
                <a16:creationId xmlns:a16="http://schemas.microsoft.com/office/drawing/2014/main" id="{E8DBC655-D9A8-D86B-033E-08A322BDD470}"/>
              </a:ext>
            </a:extLst>
          </p:cNvPr>
          <p:cNvPicPr>
            <a:picLocks noChangeAspect="1"/>
          </p:cNvPicPr>
          <p:nvPr/>
        </p:nvPicPr>
        <p:blipFill>
          <a:blip r:embed="rId3"/>
          <a:stretch>
            <a:fillRect/>
          </a:stretch>
        </p:blipFill>
        <p:spPr>
          <a:xfrm>
            <a:off x="6096000" y="1399593"/>
            <a:ext cx="5943599" cy="4917232"/>
          </a:xfrm>
          <a:prstGeom prst="rect">
            <a:avLst/>
          </a:prstGeom>
        </p:spPr>
      </p:pic>
    </p:spTree>
    <p:extLst>
      <p:ext uri="{BB962C8B-B14F-4D97-AF65-F5344CB8AC3E}">
        <p14:creationId xmlns:p14="http://schemas.microsoft.com/office/powerpoint/2010/main" val="241158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43374D5-2EA7-BB78-E0E0-AC85EEDB193C}"/>
              </a:ext>
            </a:extLst>
          </p:cNvPr>
          <p:cNvSpPr>
            <a:spLocks noGrp="1"/>
          </p:cNvSpPr>
          <p:nvPr>
            <p:ph type="title"/>
          </p:nvPr>
        </p:nvSpPr>
        <p:spPr>
          <a:xfrm>
            <a:off x="838200" y="365125"/>
            <a:ext cx="10515600" cy="1771585"/>
          </a:xfrm>
        </p:spPr>
        <p:txBody>
          <a:bodyPr>
            <a:normAutofit/>
          </a:bodyPr>
          <a:lstStyle/>
          <a:p>
            <a:pPr marL="285750" indent="-285750">
              <a:lnSpc>
                <a:spcPct val="10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Sau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tất</a:t>
            </a:r>
            <a:r>
              <a:rPr lang="en-US" sz="1700" dirty="0">
                <a:latin typeface="Times New Roman" panose="02020603050405020304" pitchFamily="18" charset="0"/>
                <a:cs typeface="Times New Roman" panose="02020603050405020304" pitchFamily="18" charset="0"/>
              </a:rPr>
              <a:t> 1 file iso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tên</a:t>
            </a:r>
            <a:r>
              <a:rPr lang="en-US" sz="1700" dirty="0">
                <a:latin typeface="Times New Roman" panose="02020603050405020304" pitchFamily="18" charset="0"/>
                <a:cs typeface="Times New Roman" panose="02020603050405020304" pitchFamily="18" charset="0"/>
              </a:rPr>
              <a:t>: SQLSever2022-x64-ENU-Dev.iso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thư</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ta </a:t>
            </a:r>
            <a:r>
              <a:rPr lang="en-US" sz="1700" dirty="0" err="1">
                <a:latin typeface="Times New Roman" panose="02020603050405020304" pitchFamily="18" charset="0"/>
                <a:cs typeface="Times New Roman" panose="02020603050405020304" pitchFamily="18" charset="0"/>
              </a:rPr>
              <a:t>ấn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tạo</a:t>
            </a:r>
            <a:r>
              <a:rPr lang="en-US" sz="1700" dirty="0">
                <a:latin typeface="Times New Roman" panose="02020603050405020304" pitchFamily="18" charset="0"/>
                <a:cs typeface="Times New Roman" panose="02020603050405020304" pitchFamily="18" charset="0"/>
              </a:rPr>
              <a:t> 1 ổ </a:t>
            </a:r>
            <a:r>
              <a:rPr lang="en-US" sz="1700" dirty="0" err="1">
                <a:latin typeface="Times New Roman" panose="02020603050405020304" pitchFamily="18" charset="0"/>
                <a:cs typeface="Times New Roman" panose="02020603050405020304" pitchFamily="18" charset="0"/>
              </a:rPr>
              <a:t>đĩa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ổ (E) SQLSever2022. </a:t>
            </a:r>
            <a:r>
              <a:rPr lang="en-US" sz="1700" dirty="0" err="1">
                <a:latin typeface="Times New Roman" panose="02020603050405020304" pitchFamily="18" charset="0"/>
                <a:cs typeface="Times New Roman" panose="02020603050405020304" pitchFamily="18" charset="0"/>
              </a:rPr>
              <a:t>Ấn</a:t>
            </a:r>
            <a:r>
              <a:rPr lang="en-US" sz="1700" dirty="0">
                <a:latin typeface="Times New Roman" panose="02020603050405020304" pitchFamily="18" charset="0"/>
                <a:cs typeface="Times New Roman" panose="02020603050405020304" pitchFamily="18" charset="0"/>
              </a:rPr>
              <a:t> click </a:t>
            </a:r>
            <a:r>
              <a:rPr lang="en-US" sz="1700" dirty="0" err="1">
                <a:latin typeface="Times New Roman" panose="02020603050405020304" pitchFamily="18" charset="0"/>
                <a:cs typeface="Times New Roman" panose="02020603050405020304" pitchFamily="18" charset="0"/>
              </a:rPr>
              <a:t>chuột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file </a:t>
            </a:r>
            <a:r>
              <a:rPr lang="en-US" sz="1700" b="1" dirty="0">
                <a:latin typeface="Times New Roman" panose="02020603050405020304" pitchFamily="18" charset="0"/>
                <a:cs typeface="Times New Roman" panose="02020603050405020304" pitchFamily="18" charset="0"/>
              </a:rPr>
              <a:t>ISO =&gt;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Mount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This PC </a:t>
            </a:r>
            <a:r>
              <a:rPr lang="en-US" sz="1700" dirty="0" err="1">
                <a:latin typeface="Times New Roman" panose="02020603050405020304" pitchFamily="18" charset="0"/>
                <a:cs typeface="Times New Roman" panose="02020603050405020304" pitchFamily="18" charset="0"/>
              </a:rPr>
              <a:t>mở</a:t>
            </a:r>
            <a:r>
              <a:rPr lang="en-US" sz="1700" dirty="0">
                <a:latin typeface="Times New Roman" panose="02020603050405020304" pitchFamily="18" charset="0"/>
                <a:cs typeface="Times New Roman" panose="02020603050405020304" pitchFamily="18" charset="0"/>
              </a:rPr>
              <a:t> ổ </a:t>
            </a:r>
            <a:r>
              <a:rPr lang="en-US" sz="1700" dirty="0" err="1">
                <a:latin typeface="Times New Roman" panose="02020603050405020304" pitchFamily="18" charset="0"/>
                <a:cs typeface="Times New Roman" panose="02020603050405020304" pitchFamily="18" charset="0"/>
              </a:rPr>
              <a:t>đĩa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vừa</a:t>
            </a:r>
            <a:r>
              <a:rPr lang="en-US" sz="1700" dirty="0">
                <a:latin typeface="Times New Roman" panose="02020603050405020304" pitchFamily="18" charset="0"/>
                <a:cs typeface="Times New Roman" panose="02020603050405020304" pitchFamily="18" charset="0"/>
              </a:rPr>
              <a:t> click.</a:t>
            </a:r>
          </a:p>
        </p:txBody>
      </p:sp>
      <p:pic>
        <p:nvPicPr>
          <p:cNvPr id="9" name="Chỗ dành sẵn cho Nội dung 8">
            <a:extLst>
              <a:ext uri="{FF2B5EF4-FFF2-40B4-BE49-F238E27FC236}">
                <a16:creationId xmlns:a16="http://schemas.microsoft.com/office/drawing/2014/main" id="{E72BA954-1F00-9AC5-B470-B97FA20B8C6A}"/>
              </a:ext>
            </a:extLst>
          </p:cNvPr>
          <p:cNvPicPr>
            <a:picLocks noGrp="1" noChangeAspect="1"/>
          </p:cNvPicPr>
          <p:nvPr>
            <p:ph idx="1"/>
          </p:nvPr>
        </p:nvPicPr>
        <p:blipFill>
          <a:blip r:embed="rId2"/>
          <a:stretch>
            <a:fillRect/>
          </a:stretch>
        </p:blipFill>
        <p:spPr>
          <a:xfrm>
            <a:off x="0" y="2254833"/>
            <a:ext cx="6096000" cy="4351338"/>
          </a:xfrm>
        </p:spPr>
      </p:pic>
      <p:pic>
        <p:nvPicPr>
          <p:cNvPr id="11" name="Hình ảnh 10">
            <a:extLst>
              <a:ext uri="{FF2B5EF4-FFF2-40B4-BE49-F238E27FC236}">
                <a16:creationId xmlns:a16="http://schemas.microsoft.com/office/drawing/2014/main" id="{49C2D082-8578-9A7A-1822-1F6D29FF1AC4}"/>
              </a:ext>
            </a:extLst>
          </p:cNvPr>
          <p:cNvPicPr>
            <a:picLocks noChangeAspect="1"/>
          </p:cNvPicPr>
          <p:nvPr/>
        </p:nvPicPr>
        <p:blipFill>
          <a:blip r:embed="rId3"/>
          <a:stretch>
            <a:fillRect/>
          </a:stretch>
        </p:blipFill>
        <p:spPr>
          <a:xfrm>
            <a:off x="6167535" y="2254833"/>
            <a:ext cx="6024465" cy="4351338"/>
          </a:xfrm>
          <a:prstGeom prst="rect">
            <a:avLst/>
          </a:prstGeom>
        </p:spPr>
      </p:pic>
    </p:spTree>
    <p:extLst>
      <p:ext uri="{BB962C8B-B14F-4D97-AF65-F5344CB8AC3E}">
        <p14:creationId xmlns:p14="http://schemas.microsoft.com/office/powerpoint/2010/main" val="386291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607647D-05E3-C69E-6D01-388679C95D72}"/>
              </a:ext>
            </a:extLst>
          </p:cNvPr>
          <p:cNvSpPr>
            <a:spLocks noGrp="1"/>
          </p:cNvSpPr>
          <p:nvPr>
            <p:ph type="title"/>
          </p:nvPr>
        </p:nvSpPr>
        <p:spPr/>
        <p:txBody>
          <a:bodyPr>
            <a:normAutofit/>
          </a:bodyPr>
          <a:lstStyle/>
          <a:p>
            <a:pPr marL="285750"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Tiếp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tục</a:t>
            </a:r>
            <a:r>
              <a:rPr lang="en-US" sz="1700" dirty="0">
                <a:latin typeface="Times New Roman" panose="02020603050405020304" pitchFamily="18" charset="0"/>
                <a:cs typeface="Times New Roman" panose="02020603050405020304" pitchFamily="18" charset="0"/>
              </a:rPr>
              <a:t> click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file </a:t>
            </a:r>
            <a:r>
              <a:rPr lang="en-US" sz="1700" dirty="0">
                <a:solidFill>
                  <a:srgbClr val="FF0000"/>
                </a:solidFill>
                <a:latin typeface="Times New Roman" panose="02020603050405020304" pitchFamily="18" charset="0"/>
                <a:cs typeface="Times New Roman" panose="02020603050405020304" pitchFamily="18" charset="0"/>
              </a:rPr>
              <a:t>setup.exe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chương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70EB6091-4F9C-9574-D203-7AEF0D7445BC}"/>
              </a:ext>
            </a:extLst>
          </p:cNvPr>
          <p:cNvPicPr>
            <a:picLocks noGrp="1" noChangeAspect="1"/>
          </p:cNvPicPr>
          <p:nvPr>
            <p:ph idx="1"/>
          </p:nvPr>
        </p:nvPicPr>
        <p:blipFill>
          <a:blip r:embed="rId2"/>
          <a:stretch>
            <a:fillRect/>
          </a:stretch>
        </p:blipFill>
        <p:spPr>
          <a:xfrm>
            <a:off x="2659027" y="1825625"/>
            <a:ext cx="6873946" cy="4351338"/>
          </a:xfrm>
        </p:spPr>
      </p:pic>
    </p:spTree>
    <p:extLst>
      <p:ext uri="{BB962C8B-B14F-4D97-AF65-F5344CB8AC3E}">
        <p14:creationId xmlns:p14="http://schemas.microsoft.com/office/powerpoint/2010/main" val="154938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3559F1B-2618-70A5-18D2-EC0B903B02AF}"/>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en-US" sz="1700" dirty="0">
                <a:latin typeface="Times New Roman" panose="02020603050405020304" pitchFamily="18" charset="0"/>
                <a:cs typeface="Times New Roman" panose="02020603050405020304" pitchFamily="18" charset="0"/>
              </a:rPr>
              <a:t>Ở </a:t>
            </a:r>
            <a:r>
              <a:rPr lang="en-US" sz="1700" dirty="0" err="1">
                <a:latin typeface="Times New Roman" panose="02020603050405020304" pitchFamily="18" charset="0"/>
                <a:cs typeface="Times New Roman" panose="02020603050405020304" pitchFamily="18" charset="0"/>
              </a:rPr>
              <a:t>giao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diện</a:t>
            </a:r>
            <a:r>
              <a:rPr lang="en-US" sz="1700" dirty="0">
                <a:latin typeface="Times New Roman" panose="02020603050405020304" pitchFamily="18" charset="0"/>
                <a:cs typeface="Times New Roman" panose="02020603050405020304" pitchFamily="18" charset="0"/>
              </a:rPr>
              <a:t> SQL </a:t>
            </a:r>
            <a:r>
              <a:rPr lang="en-US" sz="1700" b="1" dirty="0">
                <a:latin typeface="Times New Roman" panose="02020603050405020304" pitchFamily="18" charset="0"/>
                <a:cs typeface="Times New Roman" panose="02020603050405020304" pitchFamily="18" charset="0"/>
              </a:rPr>
              <a:t>Sever Installation Center, </a:t>
            </a:r>
            <a:r>
              <a:rPr lang="en-US" sz="1700" dirty="0" err="1">
                <a:latin typeface="Times New Roman" panose="02020603050405020304" pitchFamily="18" charset="0"/>
                <a:cs typeface="Times New Roman" panose="02020603050405020304" pitchFamily="18" charset="0"/>
              </a:rPr>
              <a:t>nơi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SQL Sever 2022.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tuỳ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chọn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Planning (</a:t>
            </a:r>
            <a:r>
              <a:rPr lang="en-US" sz="1700" b="1" dirty="0" err="1">
                <a:latin typeface="Times New Roman" panose="02020603050405020304" pitchFamily="18" charset="0"/>
                <a:cs typeface="Times New Roman" panose="02020603050405020304" pitchFamily="18" charset="0"/>
              </a:rPr>
              <a:t>Lập</a:t>
            </a:r>
            <a:r>
              <a:rPr lang="en-US" sz="1700" b="1" dirty="0">
                <a:latin typeface="Times New Roman" panose="02020603050405020304" pitchFamily="18" charset="0"/>
                <a:cs typeface="Times New Roman" panose="02020603050405020304" pitchFamily="18" charset="0"/>
              </a:rPr>
              <a:t> </a:t>
            </a:r>
            <a:r>
              <a:rPr lang="en-US" sz="1700" b="1" dirty="0" err="1">
                <a:latin typeface="Times New Roman" panose="02020603050405020304" pitchFamily="18" charset="0"/>
                <a:cs typeface="Times New Roman" panose="02020603050405020304" pitchFamily="18" charset="0"/>
              </a:rPr>
              <a:t>kế</a:t>
            </a:r>
            <a:r>
              <a:rPr lang="en-US" sz="1700" b="1" dirty="0">
                <a:latin typeface="Times New Roman" panose="02020603050405020304" pitchFamily="18" charset="0"/>
                <a:cs typeface="Times New Roman" panose="02020603050405020304" pitchFamily="18" charset="0"/>
              </a:rPr>
              <a:t> </a:t>
            </a:r>
            <a:r>
              <a:rPr lang="en-US" sz="1700" b="1" dirty="0" err="1">
                <a:latin typeface="Times New Roman" panose="02020603050405020304" pitchFamily="18" charset="0"/>
                <a:cs typeface="Times New Roman" panose="02020603050405020304" pitchFamily="18" charset="0"/>
              </a:rPr>
              <a:t>hoạch</a:t>
            </a:r>
            <a:r>
              <a:rPr lang="en-US" sz="1700" b="1"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chủ</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yếu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hướng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dẫn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cụ</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kiểm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trước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27E54AD7-FF86-3F5B-E117-686E6EC5D673}"/>
              </a:ext>
            </a:extLst>
          </p:cNvPr>
          <p:cNvPicPr>
            <a:picLocks noGrp="1" noChangeAspect="1"/>
          </p:cNvPicPr>
          <p:nvPr>
            <p:ph idx="1"/>
          </p:nvPr>
        </p:nvPicPr>
        <p:blipFill>
          <a:blip r:embed="rId2"/>
          <a:stretch>
            <a:fillRect/>
          </a:stretch>
        </p:blipFill>
        <p:spPr>
          <a:xfrm>
            <a:off x="1343608" y="1492899"/>
            <a:ext cx="9190653" cy="4814596"/>
          </a:xfrm>
        </p:spPr>
      </p:pic>
    </p:spTree>
    <p:extLst>
      <p:ext uri="{BB962C8B-B14F-4D97-AF65-F5344CB8AC3E}">
        <p14:creationId xmlns:p14="http://schemas.microsoft.com/office/powerpoint/2010/main" val="354004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FD4E260-3915-6BF2-F8C3-CBAAC00ABD7A}"/>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Installation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nơi</a:t>
            </a:r>
            <a:r>
              <a:rPr lang="en-US" sz="1700" dirty="0">
                <a:latin typeface="Times New Roman" panose="02020603050405020304" pitchFamily="18" charset="0"/>
                <a:cs typeface="Times New Roman" panose="02020603050405020304" pitchFamily="18" charset="0"/>
              </a:rPr>
              <a:t> ta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nâng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thêm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SQL Sever.</a:t>
            </a:r>
          </a:p>
        </p:txBody>
      </p:sp>
      <p:pic>
        <p:nvPicPr>
          <p:cNvPr id="5" name="Chỗ dành sẵn cho Nội dung 4">
            <a:extLst>
              <a:ext uri="{FF2B5EF4-FFF2-40B4-BE49-F238E27FC236}">
                <a16:creationId xmlns:a16="http://schemas.microsoft.com/office/drawing/2014/main" id="{3B3A048A-E3B4-1AFF-2C3A-E030CB25682F}"/>
              </a:ext>
            </a:extLst>
          </p:cNvPr>
          <p:cNvPicPr>
            <a:picLocks noGrp="1" noChangeAspect="1"/>
          </p:cNvPicPr>
          <p:nvPr>
            <p:ph idx="1"/>
          </p:nvPr>
        </p:nvPicPr>
        <p:blipFill>
          <a:blip r:embed="rId2"/>
          <a:stretch>
            <a:fillRect/>
          </a:stretch>
        </p:blipFill>
        <p:spPr>
          <a:xfrm>
            <a:off x="838200" y="1502229"/>
            <a:ext cx="10515600" cy="4990646"/>
          </a:xfrm>
        </p:spPr>
      </p:pic>
    </p:spTree>
    <p:extLst>
      <p:ext uri="{BB962C8B-B14F-4D97-AF65-F5344CB8AC3E}">
        <p14:creationId xmlns:p14="http://schemas.microsoft.com/office/powerpoint/2010/main" val="197621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194E46-ACA4-17F4-B1EE-D59A69551948}"/>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Maintenance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chứa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cụ</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chữa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cập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nhật</a:t>
            </a:r>
            <a:r>
              <a:rPr lang="en-US" sz="1700" dirty="0">
                <a:latin typeface="Times New Roman" panose="02020603050405020304" pitchFamily="18" charset="0"/>
                <a:cs typeface="Times New Roman" panose="02020603050405020304" pitchFamily="18" charset="0"/>
              </a:rPr>
              <a:t> SQL Sever </a:t>
            </a:r>
            <a:r>
              <a:rPr lang="en-US" sz="1700" dirty="0" err="1">
                <a:latin typeface="Times New Roman" panose="02020603050405020304" pitchFamily="18" charset="0"/>
                <a:cs typeface="Times New Roman" panose="02020603050405020304" pitchFamily="18" charset="0"/>
              </a:rPr>
              <a:t>sau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a:t>
            </a:r>
          </a:p>
        </p:txBody>
      </p:sp>
      <p:pic>
        <p:nvPicPr>
          <p:cNvPr id="5" name="Chỗ dành sẵn cho Nội dung 4">
            <a:extLst>
              <a:ext uri="{FF2B5EF4-FFF2-40B4-BE49-F238E27FC236}">
                <a16:creationId xmlns:a16="http://schemas.microsoft.com/office/drawing/2014/main" id="{45373123-E3E4-C6C6-E4BB-DE80EB8EB3C2}"/>
              </a:ext>
            </a:extLst>
          </p:cNvPr>
          <p:cNvPicPr>
            <a:picLocks noGrp="1" noChangeAspect="1"/>
          </p:cNvPicPr>
          <p:nvPr>
            <p:ph idx="1"/>
          </p:nvPr>
        </p:nvPicPr>
        <p:blipFill>
          <a:blip r:embed="rId2"/>
          <a:stretch>
            <a:fillRect/>
          </a:stretch>
        </p:blipFill>
        <p:spPr>
          <a:xfrm>
            <a:off x="838200" y="1520890"/>
            <a:ext cx="10515600" cy="3629607"/>
          </a:xfrm>
        </p:spPr>
      </p:pic>
    </p:spTree>
    <p:extLst>
      <p:ext uri="{BB962C8B-B14F-4D97-AF65-F5344CB8AC3E}">
        <p14:creationId xmlns:p14="http://schemas.microsoft.com/office/powerpoint/2010/main" val="290052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CCE0CF-D081-774E-D790-8EAF76B67DB5}"/>
              </a:ext>
            </a:extLst>
          </p:cNvPr>
          <p:cNvSpPr>
            <a:spLocks noGrp="1"/>
          </p:cNvSpPr>
          <p:nvPr>
            <p:ph type="title"/>
          </p:nvPr>
        </p:nvSpPr>
        <p:spPr/>
        <p:txBody>
          <a:bodyPr>
            <a:normAutofit/>
          </a:bodyPr>
          <a:lstStyle/>
          <a:p>
            <a:pPr marL="285750" indent="-285750">
              <a:buFont typeface="Wingdings" panose="05000000000000000000" pitchFamily="2" charset="2"/>
              <a:buChar char="v"/>
            </a:pP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Tools</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cụ</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hỗ</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kiểm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đánh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lý</a:t>
            </a:r>
            <a:r>
              <a:rPr lang="en-US" sz="1700" dirty="0">
                <a:latin typeface="Times New Roman" panose="02020603050405020304" pitchFamily="18" charset="0"/>
                <a:cs typeface="Times New Roman" panose="02020603050405020304" pitchFamily="18" charset="0"/>
              </a:rPr>
              <a:t> SQL Sever.</a:t>
            </a:r>
          </a:p>
        </p:txBody>
      </p:sp>
      <p:pic>
        <p:nvPicPr>
          <p:cNvPr id="5" name="Chỗ dành sẵn cho Nội dung 4">
            <a:extLst>
              <a:ext uri="{FF2B5EF4-FFF2-40B4-BE49-F238E27FC236}">
                <a16:creationId xmlns:a16="http://schemas.microsoft.com/office/drawing/2014/main" id="{E0A3F390-5DBF-BDCF-8675-9309FE1FDB06}"/>
              </a:ext>
            </a:extLst>
          </p:cNvPr>
          <p:cNvPicPr>
            <a:picLocks noGrp="1" noChangeAspect="1"/>
          </p:cNvPicPr>
          <p:nvPr>
            <p:ph idx="1"/>
          </p:nvPr>
        </p:nvPicPr>
        <p:blipFill>
          <a:blip r:embed="rId2"/>
          <a:stretch>
            <a:fillRect/>
          </a:stretch>
        </p:blipFill>
        <p:spPr>
          <a:xfrm>
            <a:off x="838200" y="1534886"/>
            <a:ext cx="10582469" cy="3503645"/>
          </a:xfrm>
        </p:spPr>
      </p:pic>
    </p:spTree>
    <p:extLst>
      <p:ext uri="{BB962C8B-B14F-4D97-AF65-F5344CB8AC3E}">
        <p14:creationId xmlns:p14="http://schemas.microsoft.com/office/powerpoint/2010/main" val="951468266"/>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1061</Words>
  <Application>Microsoft Office PowerPoint</Application>
  <PresentationFormat>Màn hình rộng</PresentationFormat>
  <Paragraphs>35</Paragraphs>
  <Slides>24</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24</vt:i4>
      </vt:variant>
    </vt:vector>
  </HeadingPairs>
  <TitlesOfParts>
    <vt:vector size="30" baseType="lpstr">
      <vt:lpstr>Aptos</vt:lpstr>
      <vt:lpstr>Aptos Display</vt:lpstr>
      <vt:lpstr>Arial</vt:lpstr>
      <vt:lpstr>Times New Roman</vt:lpstr>
      <vt:lpstr>Wingdings</vt:lpstr>
      <vt:lpstr>Chủ đề Office</vt:lpstr>
      <vt:lpstr>Hướng dẫn quá trình cài đặt SQL sever 2022 Developer </vt:lpstr>
      <vt:lpstr>1. Truy cập trang web https://www.microsoft.com/en-us/sql-server/sql-server-downloads lướt xuống một đoạn sẽ xuất hiện 2 phiên bản như trên ảnh: </vt:lpstr>
      <vt:lpstr>Sau khi ấn cài đặt file exe nó sẽ hiện ra 3 tuỳ chọn là basic, custom, download media. Muốn download file ISO thì chọn mục download media rồi sang ảnh thứ 2 để tiếp tục cài đặt.</vt:lpstr>
      <vt:lpstr>Sau khi đợi quá trình cài đặt hoàn tất 1 file iso có tên: SQLSever2022-x64-ENU-Dev.iso sẽ có trong thư mục cài đặt và khi ta ấn vào nó sẽ tạo 1 ổ đĩa ảo có tên là: ổ (E) SQLSever2022. Ấn click chuột phải vào file ISO =&gt; Chọn Mount, vào This PC mở ổ đĩa ảo vừa click.</vt:lpstr>
      <vt:lpstr>Tiếp tục click vào file setup.exe để chạy chương trình.</vt:lpstr>
      <vt:lpstr>Ở giao diện SQL Sever Installation Center, nơi quản lý cài đặt và cấu hình SQL Sever 2022. Các tuỳ chọn trong phần Planning (Lập kế hoạch) chủ yếu là tài liệu hướng dẫn và công cụ kiểm tra trước khi cài đặt.</vt:lpstr>
      <vt:lpstr>Phần Installation là nơi ta có thể cài đặt mới, nâng cấp, hoặc thêm các tính năng cho SQL Sever.</vt:lpstr>
      <vt:lpstr>Phần Maintenance chứa các công cụ để quản lý, sửa chữa và cập nhật SQL Sever sau khi cài đặt.</vt:lpstr>
      <vt:lpstr>Phần Tools cung cấp các công cụ hỗ trợ kiểm tra, đánh giá và quản lý SQL Sever.</vt:lpstr>
      <vt:lpstr>Phần Resources cung cấp tài nguyên và thông tin hỗ trợ liên quan đến SQL Sever 2022.</vt:lpstr>
      <vt:lpstr>Mục Advanced cung cấp các tuỳ chọn cài đặt nâng cao, chủ yếu dành cho môi trường doanh nghiệp hoặc triển khai đặc biệt.</vt:lpstr>
      <vt:lpstr>Ở Installation, chọn mục New SQL Server stand-alone installation or add features to an existing installation. Ấn Install =&gt; Next.</vt:lpstr>
      <vt:lpstr>  Ở giao diện SQL Sever 2022 Setup có 2 lựa chọn: 1. Perform a new installation of SQL Server 2022 - Cài đặt một phiên bản SQL Server mới hoàn toàn. - Lựa chọn này phù hợp khi bạn muốn tạo một instance (phiên bản) SQL Server mới mà không ảnh hưởng đến các instance hiện có 2. Add features to an existing instance of SQL Server 2022 - Thêm tính năng mới vào một instance SQL Server đã cài đặt. - Nếu bạn đã có SQL Server nhưng muốn bổ sung các tính năng như Analysis Services, Reporting Services hoặc Machine Learning Services, bạn nên chọn tùy chọn này. Ta chọn Perform a new installation of SQL Server 2022 =&gt; Next.   </vt:lpstr>
      <vt:lpstr>Chọn Developer Edition &gt; Next                                                                  </vt:lpstr>
      <vt:lpstr>Chọn I accept the license terms and =&gt; Next</vt:lpstr>
      <vt:lpstr>Ở mục Azure extensions for sql server, bỏ chọn mục đó rồi nhấn Next. </vt:lpstr>
      <vt:lpstr>Tại giao diện này, nên chọn các thư mục sau: 1. Database Engine Services (Bắt buộc) → vì đây là thành phần chính để chạy SQL Server. 2. SQL Sever Replication → Chọn nếu bạn cần đồng bộ dữ liệu giữa các sever 3. Full-Text and Semantic Extractions for Search → Chọn nếu bạn cần tìm kiếm văn bản nâng cao 4. Machine Leaning Services and Language Extensions → Chỉ cần nếu bạn chạy ML trên SQL Sever Sau đó ấn Next.</vt:lpstr>
      <vt:lpstr>Chọn Named instance (Đặt tên riêng cho instance). Ấn Next rồi chờ đợi để tải. </vt:lpstr>
      <vt:lpstr>Ở Server Configuration, ta làm các bước sau: 1. Giữ nguyên các giá trị mặc định nếu bạn không có yêu cầu đặc biệt. 2. Nếu muốn SQL Server Browser luôn chạy, hãy đặt Startup Type của SQL Server Browser thành Automatic (mặc định nó đang Disabled). Điều này hữu ích nếu bạn muốn kết nối từ xa. 3. Tích vào ô Grant Perform Volume Maintenance Tasks nếu bạn muốn cải thiện hiệu suất ghi dữ liệu (tùy chọn). 4. Nhấn Next để tiếp tục.</vt:lpstr>
      <vt:lpstr>Ở bước Database Engine Configuration, bạn cần thực hiện: 1. Chọn chế độ xác thực  - Nếu muốn sử dụng cả xác thực SQL Server và Windows, chọn Mixed Mode (đã được chọn sẵn trong ảnh). 2. Đặt mật khẩu cho tài khoản "sa“ Nhập mật khẩu mạnh vào cả hai ô Enter password và Confirm password. 3. Chọn quản trị viên SQL Server Nhấn Add Current User để thêm tài khoản hiện tại của bạn làm quản trị viên SQL Server. 4. Nhấn "Next" để tiếp tục.     </vt:lpstr>
      <vt:lpstr>- Tới bước này hãy chờ install - Sau khi cài thành công rồi ấn Close. </vt:lpstr>
      <vt:lpstr>2. Cài Đặt SQL Server Management Studio (SSMS)</vt:lpstr>
      <vt:lpstr>Bước 2: Cài đặt SSMS  Mở file vừa tải xuống và bấm Install. Chờ đợi quá trình cài đặt hoàn tất.</vt:lpstr>
      <vt:lpstr>Bước 3: Hoàn tất cài đặt  Sau khi cài đặt xong ấn Close hoàn tất.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Việt Anh Vũ</dc:creator>
  <cp:lastModifiedBy>Việt Anh Vũ</cp:lastModifiedBy>
  <cp:revision>2</cp:revision>
  <dcterms:created xsi:type="dcterms:W3CDTF">2025-03-19T17:00:32Z</dcterms:created>
  <dcterms:modified xsi:type="dcterms:W3CDTF">2025-03-19T17:01:11Z</dcterms:modified>
</cp:coreProperties>
</file>